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14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s/slide139.xml" ContentType="application/vnd.openxmlformats-officedocument.presentationml.slide+xml"/>
  <Override PartName="/ppt/slides/slide148.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137.xml" ContentType="application/vnd.openxmlformats-officedocument.presentationml.slide+xml"/>
  <Override PartName="/ppt/slides/slide146.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44.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334"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3" r:id="rId20"/>
    <p:sldId id="275" r:id="rId21"/>
    <p:sldId id="280" r:id="rId22"/>
    <p:sldId id="276" r:id="rId23"/>
    <p:sldId id="277" r:id="rId24"/>
    <p:sldId id="278" r:id="rId25"/>
    <p:sldId id="279"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307" r:id="rId43"/>
    <p:sldId id="297" r:id="rId44"/>
    <p:sldId id="298" r:id="rId45"/>
    <p:sldId id="299" r:id="rId46"/>
    <p:sldId id="300" r:id="rId47"/>
    <p:sldId id="301" r:id="rId48"/>
    <p:sldId id="302" r:id="rId49"/>
    <p:sldId id="303" r:id="rId50"/>
    <p:sldId id="304" r:id="rId51"/>
    <p:sldId id="305" r:id="rId52"/>
    <p:sldId id="306"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5" r:id="rId80"/>
    <p:sldId id="336" r:id="rId81"/>
    <p:sldId id="337" r:id="rId82"/>
    <p:sldId id="373" r:id="rId83"/>
    <p:sldId id="338" r:id="rId84"/>
    <p:sldId id="339" r:id="rId85"/>
    <p:sldId id="340" r:id="rId86"/>
    <p:sldId id="341" r:id="rId87"/>
    <p:sldId id="342" r:id="rId88"/>
    <p:sldId id="343" r:id="rId89"/>
    <p:sldId id="344" r:id="rId90"/>
    <p:sldId id="345" r:id="rId91"/>
    <p:sldId id="346" r:id="rId92"/>
    <p:sldId id="347" r:id="rId93"/>
    <p:sldId id="349" r:id="rId94"/>
    <p:sldId id="350" r:id="rId95"/>
    <p:sldId id="352" r:id="rId96"/>
    <p:sldId id="353" r:id="rId97"/>
    <p:sldId id="354" r:id="rId98"/>
    <p:sldId id="355" r:id="rId99"/>
    <p:sldId id="356" r:id="rId100"/>
    <p:sldId id="357" r:id="rId101"/>
    <p:sldId id="358" r:id="rId102"/>
    <p:sldId id="359" r:id="rId103"/>
    <p:sldId id="360" r:id="rId104"/>
    <p:sldId id="361" r:id="rId105"/>
    <p:sldId id="367" r:id="rId106"/>
    <p:sldId id="362" r:id="rId107"/>
    <p:sldId id="363" r:id="rId108"/>
    <p:sldId id="364" r:id="rId109"/>
    <p:sldId id="365" r:id="rId110"/>
    <p:sldId id="368" r:id="rId111"/>
    <p:sldId id="369" r:id="rId112"/>
    <p:sldId id="370" r:id="rId113"/>
    <p:sldId id="371" r:id="rId114"/>
    <p:sldId id="372" r:id="rId115"/>
    <p:sldId id="374" r:id="rId116"/>
    <p:sldId id="375" r:id="rId117"/>
    <p:sldId id="376" r:id="rId118"/>
    <p:sldId id="377" r:id="rId119"/>
    <p:sldId id="378" r:id="rId120"/>
    <p:sldId id="379" r:id="rId121"/>
    <p:sldId id="380" r:id="rId122"/>
    <p:sldId id="381" r:id="rId123"/>
    <p:sldId id="382" r:id="rId124"/>
    <p:sldId id="383" r:id="rId125"/>
    <p:sldId id="384" r:id="rId126"/>
    <p:sldId id="385" r:id="rId127"/>
    <p:sldId id="386" r:id="rId128"/>
    <p:sldId id="387" r:id="rId129"/>
    <p:sldId id="388" r:id="rId130"/>
    <p:sldId id="389" r:id="rId131"/>
    <p:sldId id="390" r:id="rId132"/>
    <p:sldId id="391" r:id="rId133"/>
    <p:sldId id="392" r:id="rId134"/>
    <p:sldId id="393" r:id="rId135"/>
    <p:sldId id="394" r:id="rId136"/>
    <p:sldId id="395" r:id="rId137"/>
    <p:sldId id="397" r:id="rId138"/>
    <p:sldId id="398" r:id="rId139"/>
    <p:sldId id="399" r:id="rId140"/>
    <p:sldId id="400" r:id="rId141"/>
    <p:sldId id="401" r:id="rId142"/>
    <p:sldId id="402" r:id="rId143"/>
    <p:sldId id="403" r:id="rId144"/>
    <p:sldId id="404" r:id="rId145"/>
    <p:sldId id="405" r:id="rId146"/>
    <p:sldId id="406" r:id="rId147"/>
    <p:sldId id="407" r:id="rId148"/>
    <p:sldId id="408" r:id="rId149"/>
    <p:sldId id="409" r:id="rId150"/>
    <p:sldId id="410" r:id="rId1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294" autoAdjust="0"/>
  </p:normalViewPr>
  <p:slideViewPr>
    <p:cSldViewPr>
      <p:cViewPr>
        <p:scale>
          <a:sx n="88" d="100"/>
          <a:sy n="88" d="100"/>
        </p:scale>
        <p:origin x="-72" y="86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432F7BC-EAB3-4A5A-B1AA-AE1E94B6A8D1}" type="datetimeFigureOut">
              <a:rPr lang="en-US" smtClean="0"/>
              <a:pPr/>
              <a:t>04/07/2021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AE836-0579-44DB-97EC-53AC8EA187E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32F7BC-EAB3-4A5A-B1AA-AE1E94B6A8D1}" type="datetimeFigureOut">
              <a:rPr lang="en-US" smtClean="0"/>
              <a:pPr/>
              <a:t>04/07/2021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AE836-0579-44DB-97EC-53AC8EA187E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32F7BC-EAB3-4A5A-B1AA-AE1E94B6A8D1}" type="datetimeFigureOut">
              <a:rPr lang="en-US" smtClean="0"/>
              <a:pPr/>
              <a:t>04/07/2021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AE836-0579-44DB-97EC-53AC8EA187E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32F7BC-EAB3-4A5A-B1AA-AE1E94B6A8D1}" type="datetimeFigureOut">
              <a:rPr lang="en-US" smtClean="0"/>
              <a:pPr/>
              <a:t>04/07/2021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AE836-0579-44DB-97EC-53AC8EA187E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32F7BC-EAB3-4A5A-B1AA-AE1E94B6A8D1}" type="datetimeFigureOut">
              <a:rPr lang="en-US" smtClean="0"/>
              <a:pPr/>
              <a:t>04/07/2021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AE836-0579-44DB-97EC-53AC8EA187E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432F7BC-EAB3-4A5A-B1AA-AE1E94B6A8D1}" type="datetimeFigureOut">
              <a:rPr lang="en-US" smtClean="0"/>
              <a:pPr/>
              <a:t>04/07/2021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CAE836-0579-44DB-97EC-53AC8EA187E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432F7BC-EAB3-4A5A-B1AA-AE1E94B6A8D1}" type="datetimeFigureOut">
              <a:rPr lang="en-US" smtClean="0"/>
              <a:pPr/>
              <a:t>04/07/2021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CAE836-0579-44DB-97EC-53AC8EA187E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432F7BC-EAB3-4A5A-B1AA-AE1E94B6A8D1}" type="datetimeFigureOut">
              <a:rPr lang="en-US" smtClean="0"/>
              <a:pPr/>
              <a:t>04/07/2021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CAE836-0579-44DB-97EC-53AC8EA187E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32F7BC-EAB3-4A5A-B1AA-AE1E94B6A8D1}" type="datetimeFigureOut">
              <a:rPr lang="en-US" smtClean="0"/>
              <a:pPr/>
              <a:t>04/07/2021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CAE836-0579-44DB-97EC-53AC8EA187E9}" type="slidenum">
              <a:rPr lang="en-US" smtClean="0"/>
              <a:pPr/>
              <a:t>‹#›</a:t>
            </a:fld>
            <a:endParaRPr lang="en-US"/>
          </a:p>
        </p:txBody>
      </p:sp>
      <p:sp>
        <p:nvSpPr>
          <p:cNvPr id="5" name="Rectangle 4"/>
          <p:cNvSpPr/>
          <p:nvPr userDrawn="1"/>
        </p:nvSpPr>
        <p:spPr>
          <a:xfrm>
            <a:off x="0" y="5715000"/>
            <a:ext cx="1371600" cy="1143000"/>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32F7BC-EAB3-4A5A-B1AA-AE1E94B6A8D1}" type="datetimeFigureOut">
              <a:rPr lang="en-US" smtClean="0"/>
              <a:pPr/>
              <a:t>04/07/2021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CAE836-0579-44DB-97EC-53AC8EA187E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32F7BC-EAB3-4A5A-B1AA-AE1E94B6A8D1}" type="datetimeFigureOut">
              <a:rPr lang="en-US" smtClean="0"/>
              <a:pPr/>
              <a:t>04/07/2021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CAE836-0579-44DB-97EC-53AC8EA187E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32F7BC-EAB3-4A5A-B1AA-AE1E94B6A8D1}" type="datetimeFigureOut">
              <a:rPr lang="en-US" smtClean="0"/>
              <a:pPr/>
              <a:t>04/07/2021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CAE836-0579-44DB-97EC-53AC8EA187E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industrialtalk.com/" TargetMode="External"/><Relationship Id="rId1" Type="http://schemas.openxmlformats.org/officeDocument/2006/relationships/slideLayout" Target="../slideLayouts/slideLayout7.xml"/><Relationship Id="rId4" Type="http://schemas.openxmlformats.org/officeDocument/2006/relationships/image" Target="../media/image77.jpeg"/></Relationships>
</file>

<file path=ppt/slides/_rels/slide1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7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7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jpe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7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C:\Users\online.VIRTUAL\Downloads\images.png"/>
          <p:cNvPicPr>
            <a:picLocks noChangeAspect="1" noChangeArrowheads="1"/>
          </p:cNvPicPr>
          <p:nvPr/>
        </p:nvPicPr>
        <p:blipFill>
          <a:blip r:embed="rId2" cstate="print"/>
          <a:srcRect/>
          <a:stretch>
            <a:fillRect/>
          </a:stretch>
        </p:blipFill>
        <p:spPr bwMode="auto">
          <a:xfrm>
            <a:off x="0" y="5357826"/>
            <a:ext cx="2000232" cy="1500174"/>
          </a:xfrm>
          <a:prstGeom prst="rect">
            <a:avLst/>
          </a:prstGeom>
          <a:noFill/>
        </p:spPr>
      </p:pic>
      <p:sp>
        <p:nvSpPr>
          <p:cNvPr id="9" name="TextBox 8"/>
          <p:cNvSpPr txBox="1"/>
          <p:nvPr/>
        </p:nvSpPr>
        <p:spPr>
          <a:xfrm>
            <a:off x="228350" y="762000"/>
            <a:ext cx="8530990" cy="800219"/>
          </a:xfrm>
          <a:prstGeom prst="rect">
            <a:avLst/>
          </a:prstGeom>
          <a:noFill/>
        </p:spPr>
        <p:txBody>
          <a:bodyPr wrap="none" rtlCol="0">
            <a:spAutoFit/>
          </a:bodyPr>
          <a:lstStyle/>
          <a:p>
            <a:r>
              <a:rPr lang="en-US" sz="2800" b="1" dirty="0" smtClean="0">
                <a:solidFill>
                  <a:srgbClr val="0070C0"/>
                </a:solidFill>
              </a:rPr>
              <a:t>PRINCIPLES OF MANAGEMENT &amp; PROFESSIONAL ETHICS</a:t>
            </a:r>
            <a:endParaRPr lang="en-US" sz="1400" b="1" dirty="0" smtClean="0">
              <a:solidFill>
                <a:srgbClr val="7030A0"/>
              </a:solidFill>
            </a:endParaRPr>
          </a:p>
          <a:p>
            <a:endParaRPr lang="en-US" b="1" dirty="0">
              <a:solidFill>
                <a:srgbClr val="0070C0"/>
              </a:solidFill>
            </a:endParaRPr>
          </a:p>
        </p:txBody>
      </p:sp>
      <p:sp>
        <p:nvSpPr>
          <p:cNvPr id="10" name="TextBox 9"/>
          <p:cNvSpPr txBox="1"/>
          <p:nvPr/>
        </p:nvSpPr>
        <p:spPr>
          <a:xfrm>
            <a:off x="2357422" y="1524000"/>
            <a:ext cx="4035015" cy="523220"/>
          </a:xfrm>
          <a:prstGeom prst="rect">
            <a:avLst/>
          </a:prstGeom>
          <a:noFill/>
        </p:spPr>
        <p:txBody>
          <a:bodyPr wrap="none" rtlCol="0">
            <a:spAutoFit/>
          </a:bodyPr>
          <a:lstStyle/>
          <a:p>
            <a:r>
              <a:rPr lang="en-US" sz="2800" b="1" dirty="0" smtClean="0">
                <a:solidFill>
                  <a:srgbClr val="7030A0"/>
                </a:solidFill>
              </a:rPr>
              <a:t>SUBJECT CODE  - SBA1101</a:t>
            </a:r>
            <a:endParaRPr lang="en-US" dirty="0"/>
          </a:p>
        </p:txBody>
      </p:sp>
      <p:pic>
        <p:nvPicPr>
          <p:cNvPr id="7" name="Picture 2" descr="C:\Users\hp\Desktop\PMPE IMAGES\61327820-vector-creative-illustration-of-management-word-lettering-typography-with-line-icons-and-tag-cloud-o.jpg"/>
          <p:cNvPicPr>
            <a:picLocks noChangeAspect="1" noChangeArrowheads="1"/>
          </p:cNvPicPr>
          <p:nvPr/>
        </p:nvPicPr>
        <p:blipFill>
          <a:blip r:embed="rId3" cstate="print"/>
          <a:srcRect/>
          <a:stretch>
            <a:fillRect/>
          </a:stretch>
        </p:blipFill>
        <p:spPr bwMode="auto">
          <a:xfrm>
            <a:off x="1752600" y="2667000"/>
            <a:ext cx="7391400" cy="4191000"/>
          </a:xfrm>
          <a:prstGeom prst="rect">
            <a:avLst/>
          </a:prstGeom>
          <a:noFill/>
        </p:spPr>
      </p:pic>
      <p:sp>
        <p:nvSpPr>
          <p:cNvPr id="8" name="TextBox 7"/>
          <p:cNvSpPr txBox="1"/>
          <p:nvPr/>
        </p:nvSpPr>
        <p:spPr>
          <a:xfrm>
            <a:off x="228600" y="4114800"/>
            <a:ext cx="1396536" cy="523220"/>
          </a:xfrm>
          <a:prstGeom prst="rect">
            <a:avLst/>
          </a:prstGeom>
          <a:noFill/>
        </p:spPr>
        <p:txBody>
          <a:bodyPr wrap="none" rtlCol="0">
            <a:spAutoFit/>
          </a:bodyPr>
          <a:lstStyle/>
          <a:p>
            <a:r>
              <a:rPr lang="en-US" sz="2800" b="1" dirty="0" smtClean="0">
                <a:solidFill>
                  <a:srgbClr val="0070C0"/>
                </a:solidFill>
              </a:rPr>
              <a:t>UNIT - II</a:t>
            </a:r>
            <a:endParaRPr lang="en-US" b="1" dirty="0">
              <a:solidFill>
                <a:srgbClr val="0070C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237595"/>
            <a:ext cx="9144000" cy="4401205"/>
          </a:xfrm>
          <a:prstGeom prst="rect">
            <a:avLst/>
          </a:prstGeom>
        </p:spPr>
        <p:txBody>
          <a:bodyPr wrap="square">
            <a:spAutoFit/>
          </a:bodyPr>
          <a:lstStyle/>
          <a:p>
            <a:pPr algn="just">
              <a:buFontTx/>
              <a:buNone/>
            </a:pPr>
            <a:r>
              <a:rPr lang="en-US" sz="2000" b="1" dirty="0" smtClean="0"/>
              <a:t>Easy Formation</a:t>
            </a:r>
            <a:r>
              <a:rPr lang="en-US" sz="2000" dirty="0" smtClean="0"/>
              <a:t>: The sole trader business is  easy to form. Anybody wishing to start such a business can do so without any legal formalities.</a:t>
            </a:r>
          </a:p>
          <a:p>
            <a:pPr algn="just">
              <a:buFontTx/>
              <a:buNone/>
            </a:pPr>
            <a:r>
              <a:rPr lang="en-US" sz="2000" dirty="0" smtClean="0"/>
              <a:t> </a:t>
            </a:r>
          </a:p>
          <a:p>
            <a:pPr algn="just">
              <a:buFontTx/>
              <a:buNone/>
            </a:pPr>
            <a:r>
              <a:rPr lang="en-US" sz="2000" b="1" dirty="0" smtClean="0"/>
              <a:t>Better Control</a:t>
            </a:r>
            <a:r>
              <a:rPr lang="en-US" sz="2000" dirty="0" smtClean="0"/>
              <a:t>: The owner has full control over his business. He plans, organizes, co-ordinates the various activities. Since he has all authority, there is always effective control.</a:t>
            </a:r>
          </a:p>
          <a:p>
            <a:pPr algn="just">
              <a:buFontTx/>
              <a:buNone/>
            </a:pPr>
            <a:endParaRPr lang="en-US" sz="2000" b="1" dirty="0" smtClean="0"/>
          </a:p>
          <a:p>
            <a:pPr algn="just">
              <a:buFontTx/>
              <a:buNone/>
            </a:pPr>
            <a:r>
              <a:rPr lang="en-US" sz="2000" b="1" dirty="0" smtClean="0"/>
              <a:t>Prompt Decision Making</a:t>
            </a:r>
            <a:r>
              <a:rPr lang="en-US" sz="2000" dirty="0" smtClean="0"/>
              <a:t>: The decision making becomes quick, which enables the owner to take care of available opportunities immediately and provide immediate solutions to problems.</a:t>
            </a:r>
          </a:p>
          <a:p>
            <a:pPr algn="just">
              <a:buFontTx/>
              <a:buNone/>
            </a:pPr>
            <a:endParaRPr lang="en-US" sz="2000" dirty="0" smtClean="0"/>
          </a:p>
          <a:p>
            <a:pPr algn="just">
              <a:buFontTx/>
              <a:buNone/>
            </a:pPr>
            <a:r>
              <a:rPr lang="en-US" sz="2000" dirty="0" smtClean="0"/>
              <a:t> </a:t>
            </a:r>
            <a:r>
              <a:rPr lang="en-US" sz="2000" b="1" dirty="0" smtClean="0"/>
              <a:t>Flexibility in Operations</a:t>
            </a:r>
            <a:r>
              <a:rPr lang="en-US" sz="2000" dirty="0" smtClean="0"/>
              <a:t>: One man ownership and control makes it possible for change in operations to be brought about as and when necessary.</a:t>
            </a:r>
          </a:p>
          <a:p>
            <a:pPr algn="just">
              <a:buFontTx/>
              <a:buNone/>
            </a:pPr>
            <a:endParaRPr lang="en-US" sz="2000" b="1" dirty="0" smtClean="0"/>
          </a:p>
        </p:txBody>
      </p:sp>
      <p:sp>
        <p:nvSpPr>
          <p:cNvPr id="3" name="TextBox 2"/>
          <p:cNvSpPr txBox="1"/>
          <p:nvPr/>
        </p:nvSpPr>
        <p:spPr>
          <a:xfrm>
            <a:off x="1752600" y="528935"/>
            <a:ext cx="5323509" cy="461665"/>
          </a:xfrm>
          <a:prstGeom prst="rect">
            <a:avLst/>
          </a:prstGeom>
          <a:noFill/>
        </p:spPr>
        <p:txBody>
          <a:bodyPr wrap="none" rtlCol="0">
            <a:spAutoFit/>
          </a:bodyPr>
          <a:lstStyle/>
          <a:p>
            <a:r>
              <a:rPr lang="en-US" sz="2400" b="1" dirty="0" smtClean="0"/>
              <a:t>ADVANTAGES OF SOLE PROPRIETORSHIP</a:t>
            </a:r>
            <a:endParaRPr lang="en-US" b="1"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hp\Desktop\PMPE IMAGES\teal-bumpy-header.jpg"/>
          <p:cNvPicPr>
            <a:picLocks noChangeAspect="1" noChangeArrowheads="1"/>
          </p:cNvPicPr>
          <p:nvPr/>
        </p:nvPicPr>
        <p:blipFill>
          <a:blip r:embed="rId2" cstate="print"/>
          <a:srcRect/>
          <a:stretch>
            <a:fillRect/>
          </a:stretch>
        </p:blipFill>
        <p:spPr bwMode="auto">
          <a:xfrm>
            <a:off x="0" y="0"/>
            <a:ext cx="9144000" cy="1524000"/>
          </a:xfrm>
          <a:prstGeom prst="rect">
            <a:avLst/>
          </a:prstGeom>
          <a:noFill/>
        </p:spPr>
      </p:pic>
      <p:sp>
        <p:nvSpPr>
          <p:cNvPr id="3" name="Rectangle 2"/>
          <p:cNvSpPr/>
          <p:nvPr/>
        </p:nvSpPr>
        <p:spPr>
          <a:xfrm>
            <a:off x="0" y="1765280"/>
            <a:ext cx="9144000" cy="3477875"/>
          </a:xfrm>
          <a:prstGeom prst="rect">
            <a:avLst/>
          </a:prstGeom>
        </p:spPr>
        <p:txBody>
          <a:bodyPr wrap="square">
            <a:spAutoFit/>
          </a:bodyPr>
          <a:lstStyle/>
          <a:p>
            <a:pPr algn="just"/>
            <a:r>
              <a:rPr lang="en-US" sz="2000" b="1" dirty="0" smtClean="0"/>
              <a:t>The third category of causes of accidents are personal causes which can be listed as follows: </a:t>
            </a:r>
            <a:endParaRPr lang="en-US" sz="2000" dirty="0" smtClean="0"/>
          </a:p>
          <a:p>
            <a:pPr algn="just"/>
            <a:r>
              <a:rPr lang="en-US" sz="2000" dirty="0" smtClean="0"/>
              <a:t>(</a:t>
            </a:r>
            <a:r>
              <a:rPr lang="en-US" sz="2000" dirty="0" err="1" smtClean="0"/>
              <a:t>i</a:t>
            </a:r>
            <a:r>
              <a:rPr lang="en-US" sz="2000" dirty="0" smtClean="0"/>
              <a:t>) Improper recruitment and selection </a:t>
            </a:r>
          </a:p>
          <a:p>
            <a:pPr algn="just"/>
            <a:r>
              <a:rPr lang="en-US" sz="2000" dirty="0" smtClean="0"/>
              <a:t>(ii) Defective placement </a:t>
            </a:r>
          </a:p>
          <a:p>
            <a:pPr algn="just"/>
            <a:r>
              <a:rPr lang="en-US" sz="2000" dirty="0" smtClean="0"/>
              <a:t>(iii) Carelessness </a:t>
            </a:r>
          </a:p>
          <a:p>
            <a:pPr algn="just"/>
            <a:r>
              <a:rPr lang="en-US" sz="2000" dirty="0" smtClean="0"/>
              <a:t>(iv) Ignorance </a:t>
            </a:r>
          </a:p>
          <a:p>
            <a:pPr algn="just"/>
            <a:r>
              <a:rPr lang="en-US" sz="2000" dirty="0" smtClean="0"/>
              <a:t>(v) Family problems </a:t>
            </a:r>
          </a:p>
          <a:p>
            <a:pPr algn="just"/>
            <a:r>
              <a:rPr lang="en-US" sz="2000" dirty="0" smtClean="0"/>
              <a:t>(vi) Poor relationships with workers, subordinates, and supervisors </a:t>
            </a:r>
          </a:p>
          <a:p>
            <a:pPr algn="just"/>
            <a:r>
              <a:rPr lang="en-US" sz="2000" dirty="0" smtClean="0"/>
              <a:t>(vii) Age </a:t>
            </a:r>
          </a:p>
          <a:p>
            <a:pPr algn="just"/>
            <a:r>
              <a:rPr lang="en-US" sz="2000" dirty="0" smtClean="0"/>
              <a:t>(xiii) Health </a:t>
            </a:r>
          </a:p>
          <a:p>
            <a:pPr algn="just"/>
            <a:r>
              <a:rPr lang="en-US" sz="2000" dirty="0" smtClean="0"/>
              <a:t>(ix) Eye Sight </a:t>
            </a:r>
          </a:p>
        </p:txBody>
      </p:sp>
      <p:sp>
        <p:nvSpPr>
          <p:cNvPr id="4" name="TextBox 3"/>
          <p:cNvSpPr txBox="1"/>
          <p:nvPr/>
        </p:nvSpPr>
        <p:spPr>
          <a:xfrm>
            <a:off x="2438400" y="533400"/>
            <a:ext cx="3917419" cy="584775"/>
          </a:xfrm>
          <a:prstGeom prst="rect">
            <a:avLst/>
          </a:prstGeom>
          <a:noFill/>
        </p:spPr>
        <p:txBody>
          <a:bodyPr wrap="none" rtlCol="0">
            <a:spAutoFit/>
          </a:bodyPr>
          <a:lstStyle/>
          <a:p>
            <a:r>
              <a:rPr lang="en-US" sz="3200" b="1" dirty="0" smtClean="0"/>
              <a:t>CAUSES 3 - PERSONAL</a:t>
            </a:r>
            <a:endParaRPr lang="en-US" sz="3200" b="1"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600200"/>
            <a:ext cx="9144000" cy="1015663"/>
          </a:xfrm>
          <a:prstGeom prst="rect">
            <a:avLst/>
          </a:prstGeom>
        </p:spPr>
        <p:txBody>
          <a:bodyPr wrap="square">
            <a:spAutoFit/>
          </a:bodyPr>
          <a:lstStyle/>
          <a:p>
            <a:pPr>
              <a:buAutoNum type="romanLcParenR"/>
            </a:pPr>
            <a:r>
              <a:rPr lang="en-US" sz="2000" dirty="0" smtClean="0"/>
              <a:t>Not using safety equipment </a:t>
            </a:r>
          </a:p>
          <a:p>
            <a:pPr marL="514350" indent="-514350"/>
            <a:endParaRPr lang="en-US" sz="2000" dirty="0" smtClean="0"/>
          </a:p>
          <a:p>
            <a:r>
              <a:rPr lang="en-US" sz="2000" dirty="0" smtClean="0"/>
              <a:t>ii) Not observing the measures prescribed by the organization</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990600"/>
          </a:xfrm>
          <a:prstGeom prst="rect">
            <a:avLst/>
          </a:prstGeom>
          <a:noFill/>
        </p:spPr>
      </p:pic>
      <p:pic>
        <p:nvPicPr>
          <p:cNvPr id="4" name="Picture 3" descr="C:\Users\hp\Desktop\PMPE IMAGES\teal-bumpy-header.jpg"/>
          <p:cNvPicPr>
            <a:picLocks noChangeAspect="1" noChangeArrowheads="1"/>
          </p:cNvPicPr>
          <p:nvPr/>
        </p:nvPicPr>
        <p:blipFill>
          <a:blip r:embed="rId2" cstate="print"/>
          <a:srcRect/>
          <a:stretch>
            <a:fillRect/>
          </a:stretch>
        </p:blipFill>
        <p:spPr bwMode="auto">
          <a:xfrm>
            <a:off x="0" y="3048000"/>
            <a:ext cx="9144000" cy="990600"/>
          </a:xfrm>
          <a:prstGeom prst="rect">
            <a:avLst/>
          </a:prstGeom>
          <a:noFill/>
        </p:spPr>
      </p:pic>
      <p:sp>
        <p:nvSpPr>
          <p:cNvPr id="5" name="Rectangle 4"/>
          <p:cNvSpPr/>
          <p:nvPr/>
        </p:nvSpPr>
        <p:spPr>
          <a:xfrm>
            <a:off x="1981200" y="4458831"/>
            <a:ext cx="7162800" cy="2246769"/>
          </a:xfrm>
          <a:prstGeom prst="rect">
            <a:avLst/>
          </a:prstGeom>
        </p:spPr>
        <p:txBody>
          <a:bodyPr wrap="square">
            <a:spAutoFit/>
          </a:bodyPr>
          <a:lstStyle/>
          <a:p>
            <a:pPr algn="just"/>
            <a:r>
              <a:rPr lang="en-US" sz="2000" dirty="0" err="1" smtClean="0"/>
              <a:t>i</a:t>
            </a:r>
            <a:r>
              <a:rPr lang="en-US" sz="2000" dirty="0" smtClean="0"/>
              <a:t>) Inability of the workers to grasp the implementation of a process </a:t>
            </a:r>
          </a:p>
          <a:p>
            <a:pPr algn="just"/>
            <a:endParaRPr lang="en-US" sz="2000" dirty="0" smtClean="0"/>
          </a:p>
          <a:p>
            <a:pPr algn="just"/>
            <a:r>
              <a:rPr lang="en-US" sz="2000" dirty="0" smtClean="0"/>
              <a:t>(ii) Undue haste (unnecessarily quick action)</a:t>
            </a:r>
          </a:p>
          <a:p>
            <a:pPr algn="just"/>
            <a:endParaRPr lang="en-US" sz="2000" dirty="0" smtClean="0"/>
          </a:p>
          <a:p>
            <a:pPr algn="just"/>
            <a:r>
              <a:rPr lang="en-US" sz="2000" dirty="0" smtClean="0"/>
              <a:t>(iii) Inadequate lightening arrangements </a:t>
            </a:r>
          </a:p>
          <a:p>
            <a:pPr algn="just"/>
            <a:endParaRPr lang="en-US" sz="2000" dirty="0" smtClean="0"/>
          </a:p>
          <a:p>
            <a:pPr algn="just"/>
            <a:r>
              <a:rPr lang="en-US" sz="2000" dirty="0" smtClean="0"/>
              <a:t>(iv) Excessive noise </a:t>
            </a:r>
          </a:p>
        </p:txBody>
      </p:sp>
      <p:sp>
        <p:nvSpPr>
          <p:cNvPr id="6" name="TextBox 5"/>
          <p:cNvSpPr txBox="1"/>
          <p:nvPr/>
        </p:nvSpPr>
        <p:spPr>
          <a:xfrm>
            <a:off x="1524000" y="228600"/>
            <a:ext cx="5386988" cy="584775"/>
          </a:xfrm>
          <a:prstGeom prst="rect">
            <a:avLst/>
          </a:prstGeom>
          <a:noFill/>
        </p:spPr>
        <p:txBody>
          <a:bodyPr wrap="none" rtlCol="0">
            <a:spAutoFit/>
          </a:bodyPr>
          <a:lstStyle/>
          <a:p>
            <a:r>
              <a:rPr lang="en-US" sz="3200" b="1" dirty="0" smtClean="0"/>
              <a:t>CAUSES 4 – NON OBSERVANCE</a:t>
            </a:r>
            <a:endParaRPr lang="en-US" sz="3200" b="1" dirty="0"/>
          </a:p>
        </p:txBody>
      </p:sp>
      <p:sp>
        <p:nvSpPr>
          <p:cNvPr id="7" name="TextBox 6"/>
          <p:cNvSpPr txBox="1"/>
          <p:nvPr/>
        </p:nvSpPr>
        <p:spPr>
          <a:xfrm>
            <a:off x="2667000" y="3200400"/>
            <a:ext cx="3461140" cy="584775"/>
          </a:xfrm>
          <a:prstGeom prst="rect">
            <a:avLst/>
          </a:prstGeom>
          <a:noFill/>
        </p:spPr>
        <p:txBody>
          <a:bodyPr wrap="none" rtlCol="0">
            <a:spAutoFit/>
          </a:bodyPr>
          <a:lstStyle/>
          <a:p>
            <a:r>
              <a:rPr lang="en-US" sz="3200" b="1" dirty="0" smtClean="0"/>
              <a:t>CAUSES 5 - OTHERS</a:t>
            </a:r>
            <a:endParaRPr lang="en-US" sz="3200" b="1"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997839"/>
            <a:ext cx="8534400" cy="3785652"/>
          </a:xfrm>
          <a:prstGeom prst="rect">
            <a:avLst/>
          </a:prstGeom>
        </p:spPr>
        <p:txBody>
          <a:bodyPr wrap="square">
            <a:spAutoFit/>
          </a:bodyPr>
          <a:lstStyle/>
          <a:p>
            <a:pPr algn="just"/>
            <a:r>
              <a:rPr lang="en-US" sz="2000" b="1" dirty="0" smtClean="0"/>
              <a:t>Unsafe acts are the result of lack of knowledge/skill on the part of an employee</a:t>
            </a:r>
            <a:endParaRPr lang="en-US" sz="2000" dirty="0" smtClean="0"/>
          </a:p>
          <a:p>
            <a:pPr algn="just"/>
            <a:endParaRPr lang="en-US" sz="2000" dirty="0" smtClean="0"/>
          </a:p>
          <a:p>
            <a:pPr algn="just"/>
            <a:r>
              <a:rPr lang="en-US" sz="2000" dirty="0" smtClean="0"/>
              <a:t>(</a:t>
            </a:r>
            <a:r>
              <a:rPr lang="en-US" sz="2000" dirty="0" err="1" smtClean="0"/>
              <a:t>i</a:t>
            </a:r>
            <a:r>
              <a:rPr lang="en-US" sz="2000" dirty="0" smtClean="0"/>
              <a:t>)  Operating without authority .</a:t>
            </a:r>
          </a:p>
          <a:p>
            <a:pPr algn="just"/>
            <a:endParaRPr lang="en-US" sz="2000" dirty="0" smtClean="0"/>
          </a:p>
          <a:p>
            <a:pPr algn="just"/>
            <a:r>
              <a:rPr lang="en-US" sz="2000" dirty="0" smtClean="0"/>
              <a:t>(ii) Failing to secure equipment. </a:t>
            </a:r>
          </a:p>
          <a:p>
            <a:pPr algn="just"/>
            <a:endParaRPr lang="en-US" sz="2000" dirty="0" smtClean="0"/>
          </a:p>
          <a:p>
            <a:pPr algn="just"/>
            <a:r>
              <a:rPr lang="en-US" sz="2000" dirty="0" smtClean="0"/>
              <a:t>(iii) Failing to use safe attire or personal protective equipment. </a:t>
            </a:r>
          </a:p>
          <a:p>
            <a:pPr algn="just"/>
            <a:endParaRPr lang="en-US" sz="2000" dirty="0" smtClean="0"/>
          </a:p>
          <a:p>
            <a:pPr algn="just"/>
            <a:r>
              <a:rPr lang="en-US" sz="2000" dirty="0" smtClean="0"/>
              <a:t>(iv) Throwing materials on the floor carelessly </a:t>
            </a:r>
          </a:p>
          <a:p>
            <a:pPr algn="just"/>
            <a:endParaRPr lang="en-US" sz="2000" dirty="0" smtClean="0"/>
          </a:p>
          <a:p>
            <a:pPr algn="just"/>
            <a:r>
              <a:rPr lang="en-US" sz="2000" dirty="0" smtClean="0"/>
              <a:t>(v) Operating or working at unsafe speeds, either too fast or too low. </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524000"/>
          </a:xfrm>
          <a:prstGeom prst="rect">
            <a:avLst/>
          </a:prstGeom>
          <a:noFill/>
        </p:spPr>
      </p:pic>
      <p:sp>
        <p:nvSpPr>
          <p:cNvPr id="4" name="TextBox 3"/>
          <p:cNvSpPr txBox="1"/>
          <p:nvPr/>
        </p:nvSpPr>
        <p:spPr>
          <a:xfrm>
            <a:off x="2286000" y="457200"/>
            <a:ext cx="4314386" cy="584775"/>
          </a:xfrm>
          <a:prstGeom prst="rect">
            <a:avLst/>
          </a:prstGeom>
          <a:noFill/>
        </p:spPr>
        <p:txBody>
          <a:bodyPr wrap="none" rtlCol="0">
            <a:spAutoFit/>
          </a:bodyPr>
          <a:lstStyle/>
          <a:p>
            <a:r>
              <a:rPr lang="en-US" sz="3200" b="1" dirty="0" smtClean="0"/>
              <a:t>CAUSES 6 – UNSAFE ACT</a:t>
            </a:r>
            <a:endParaRPr lang="en-US" sz="3200" b="1"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295400"/>
            <a:ext cx="9144000" cy="4401205"/>
          </a:xfrm>
          <a:prstGeom prst="rect">
            <a:avLst/>
          </a:prstGeom>
        </p:spPr>
        <p:txBody>
          <a:bodyPr wrap="square">
            <a:spAutoFit/>
          </a:bodyPr>
          <a:lstStyle/>
          <a:p>
            <a:pPr algn="just"/>
            <a:r>
              <a:rPr lang="en-US" sz="2000" dirty="0" smtClean="0"/>
              <a:t>Accidents can be of different types. An employee may fall from a height while engaged on a particular assignment, or he may fall against a machine, or parts of machine having a horizontal motion may strike against him, may injure an employee.</a:t>
            </a:r>
          </a:p>
          <a:p>
            <a:pPr algn="just"/>
            <a:endParaRPr lang="en-US" sz="2000" dirty="0" smtClean="0"/>
          </a:p>
          <a:p>
            <a:pPr algn="just"/>
            <a:r>
              <a:rPr lang="en-US" sz="2000" dirty="0" smtClean="0"/>
              <a:t>This injury may be internal one, e.g., a bone fracture, muscle pull, etc. or external one which shows clearly the signs of injury. Further, both these kinds of injuries may be major or minor. </a:t>
            </a:r>
          </a:p>
          <a:p>
            <a:pPr algn="just"/>
            <a:endParaRPr lang="en-US" sz="2000" dirty="0" smtClean="0"/>
          </a:p>
          <a:p>
            <a:pPr algn="just"/>
            <a:r>
              <a:rPr lang="en-US" sz="2000" dirty="0" smtClean="0"/>
              <a:t>Minor accident may result in a cut or a scratch, Whereas a major accidents may result in death or disablement. </a:t>
            </a:r>
          </a:p>
          <a:p>
            <a:pPr algn="just"/>
            <a:endParaRPr lang="en-US" sz="2000" dirty="0" smtClean="0"/>
          </a:p>
          <a:p>
            <a:pPr algn="just"/>
            <a:r>
              <a:rPr lang="en-US" sz="2000" dirty="0" smtClean="0"/>
              <a:t>According to the Workmen’s Compensation Act, 1923, disablement means loss of capacity to work. Disablement of a workman may result in loss or reduction of his or her earning capacity. </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990600"/>
          </a:xfrm>
          <a:prstGeom prst="rect">
            <a:avLst/>
          </a:prstGeom>
          <a:noFill/>
        </p:spPr>
      </p:pic>
      <p:sp>
        <p:nvSpPr>
          <p:cNvPr id="4" name="TextBox 3"/>
          <p:cNvSpPr txBox="1"/>
          <p:nvPr/>
        </p:nvSpPr>
        <p:spPr>
          <a:xfrm>
            <a:off x="1600200" y="228600"/>
            <a:ext cx="5587940" cy="584775"/>
          </a:xfrm>
          <a:prstGeom prst="rect">
            <a:avLst/>
          </a:prstGeom>
          <a:noFill/>
        </p:spPr>
        <p:txBody>
          <a:bodyPr wrap="none" rtlCol="0">
            <a:spAutoFit/>
          </a:bodyPr>
          <a:lstStyle/>
          <a:p>
            <a:r>
              <a:rPr lang="en-US" sz="3200" b="1" dirty="0" smtClean="0"/>
              <a:t>INDUSTRIAL ACCIDENTS - TYPES</a:t>
            </a:r>
            <a:endParaRPr lang="en-US" sz="3200" b="1"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35846"/>
            <a:ext cx="8915400" cy="5016758"/>
          </a:xfrm>
          <a:prstGeom prst="rect">
            <a:avLst/>
          </a:prstGeom>
        </p:spPr>
        <p:txBody>
          <a:bodyPr wrap="square">
            <a:spAutoFit/>
          </a:bodyPr>
          <a:lstStyle/>
          <a:p>
            <a:pPr algn="just"/>
            <a:r>
              <a:rPr lang="en-US" sz="2000" dirty="0" smtClean="0"/>
              <a:t>Disablement may be partial or total. According to Workmen’s Compensation Act, 1923, partial disablement means any disablement that reduces the earning capacity of a workman as a result of some accident. </a:t>
            </a:r>
          </a:p>
          <a:p>
            <a:pPr algn="just"/>
            <a:endParaRPr lang="en-US" sz="2000" dirty="0" smtClean="0"/>
          </a:p>
          <a:p>
            <a:pPr algn="just"/>
            <a:r>
              <a:rPr lang="en-US" sz="2000" dirty="0" smtClean="0"/>
              <a:t>Partial disablement may be- (</a:t>
            </a:r>
            <a:r>
              <a:rPr lang="en-US" sz="2000" dirty="0" err="1" smtClean="0"/>
              <a:t>i</a:t>
            </a:r>
            <a:r>
              <a:rPr lang="en-US" sz="2000" dirty="0" smtClean="0"/>
              <a:t>) permanent, or (ii) temporary. Temporary partial disablement means any disablement that reduces the earning capacity of a workman in any employment in which he was engaged at the time of accident which results in such disablement. </a:t>
            </a:r>
          </a:p>
          <a:p>
            <a:pPr algn="just"/>
            <a:endParaRPr lang="en-US" sz="2000" dirty="0" smtClean="0"/>
          </a:p>
          <a:p>
            <a:pPr algn="just"/>
            <a:r>
              <a:rPr lang="en-US" sz="2000" dirty="0" smtClean="0"/>
              <a:t>On the other hand, permanent partial disablement is one, which reduces the earning capacity of a workman in every employment, which he was capable of undertaking at the time of injury. </a:t>
            </a:r>
          </a:p>
          <a:p>
            <a:pPr algn="just"/>
            <a:endParaRPr lang="en-US" sz="2000" dirty="0" smtClean="0"/>
          </a:p>
          <a:p>
            <a:pPr algn="just"/>
            <a:r>
              <a:rPr lang="en-US" sz="2000" dirty="0" smtClean="0"/>
              <a:t>Finally, total disablement, whether of a temporary or permanent nature, this refers to the condition where a workman becomes unfit for every type of work and is not able to get job anywhere due to that disablement</a:t>
            </a:r>
            <a:endParaRPr lang="en-US" sz="2000"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hp\Desktop\PMPE IMAGES\teal-bumpy-header.jpg"/>
          <p:cNvPicPr>
            <a:picLocks noChangeAspect="1" noChangeArrowheads="1"/>
          </p:cNvPicPr>
          <p:nvPr/>
        </p:nvPicPr>
        <p:blipFill>
          <a:blip r:embed="rId2" cstate="print"/>
          <a:srcRect/>
          <a:stretch>
            <a:fillRect/>
          </a:stretch>
        </p:blipFill>
        <p:spPr bwMode="auto">
          <a:xfrm>
            <a:off x="0" y="1447800"/>
            <a:ext cx="9144000" cy="3124200"/>
          </a:xfrm>
          <a:prstGeom prst="rect">
            <a:avLst/>
          </a:prstGeom>
          <a:noFill/>
        </p:spPr>
      </p:pic>
      <p:sp>
        <p:nvSpPr>
          <p:cNvPr id="3" name="TextBox 2"/>
          <p:cNvSpPr txBox="1"/>
          <p:nvPr/>
        </p:nvSpPr>
        <p:spPr>
          <a:xfrm>
            <a:off x="2133600" y="2133600"/>
            <a:ext cx="4344844" cy="1569660"/>
          </a:xfrm>
          <a:prstGeom prst="rect">
            <a:avLst/>
          </a:prstGeom>
          <a:noFill/>
        </p:spPr>
        <p:txBody>
          <a:bodyPr wrap="none" rtlCol="0">
            <a:spAutoFit/>
          </a:bodyPr>
          <a:lstStyle/>
          <a:p>
            <a:pPr algn="ctr"/>
            <a:r>
              <a:rPr lang="en-US" sz="3200" b="1" dirty="0" smtClean="0"/>
              <a:t>INDUSTRIAL ACCIDENTS </a:t>
            </a:r>
          </a:p>
          <a:p>
            <a:pPr algn="ctr"/>
            <a:r>
              <a:rPr lang="en-US" sz="3200" b="1" dirty="0" smtClean="0"/>
              <a:t>–</a:t>
            </a:r>
          </a:p>
          <a:p>
            <a:pPr algn="ctr"/>
            <a:r>
              <a:rPr lang="en-US" sz="3200" b="1" dirty="0" smtClean="0"/>
              <a:t> 4 MAJOR EFFECTS</a:t>
            </a:r>
            <a:endParaRPr lang="en-US" sz="3200" b="1"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295400"/>
            <a:ext cx="9144000" cy="4401205"/>
          </a:xfrm>
          <a:prstGeom prst="rect">
            <a:avLst/>
          </a:prstGeom>
        </p:spPr>
        <p:txBody>
          <a:bodyPr wrap="square">
            <a:spAutoFit/>
          </a:bodyPr>
          <a:lstStyle/>
          <a:p>
            <a:pPr algn="just"/>
            <a:r>
              <a:rPr lang="en-US" sz="2000" dirty="0" smtClean="0"/>
              <a:t>(</a:t>
            </a:r>
            <a:r>
              <a:rPr lang="en-US" sz="2000" dirty="0" err="1" smtClean="0"/>
              <a:t>i</a:t>
            </a:r>
            <a:r>
              <a:rPr lang="en-US" sz="2000" dirty="0" smtClean="0"/>
              <a:t>) Expenditure to be made on the medical treatment of the worker. </a:t>
            </a:r>
          </a:p>
          <a:p>
            <a:pPr algn="just"/>
            <a:r>
              <a:rPr lang="en-US" sz="2000" dirty="0" smtClean="0"/>
              <a:t>(ii) Wages to be paid to the worker for the period when he is not able to join the work due to the injuries caused to him due to the accident. </a:t>
            </a:r>
          </a:p>
          <a:p>
            <a:pPr algn="just"/>
            <a:r>
              <a:rPr lang="en-US" sz="2000" dirty="0" smtClean="0"/>
              <a:t>(iii) Expenses to be made for the services of machines and tools on which the worker is working. </a:t>
            </a:r>
          </a:p>
          <a:p>
            <a:pPr algn="just"/>
            <a:r>
              <a:rPr lang="en-US" sz="2000" dirty="0" smtClean="0"/>
              <a:t>(iv) Expenses to be made for inspection and repairs of the machines and the tools. </a:t>
            </a:r>
          </a:p>
          <a:p>
            <a:pPr algn="just"/>
            <a:r>
              <a:rPr lang="en-US" sz="2000" dirty="0" smtClean="0"/>
              <a:t>(v) Expenses to be incurred on recruitment and training of new worker who has been employed in place of an injured and deceased worker. </a:t>
            </a:r>
          </a:p>
          <a:p>
            <a:pPr algn="just"/>
            <a:r>
              <a:rPr lang="en-US" sz="2000" dirty="0" smtClean="0"/>
              <a:t>(vi) The cost of the period during which other workers to stop working out of fear or out of sympathy with the worker injured by an accident. </a:t>
            </a:r>
          </a:p>
          <a:p>
            <a:pPr algn="just"/>
            <a:r>
              <a:rPr lang="en-US" sz="2000" dirty="0" smtClean="0"/>
              <a:t>(vii) More wages than the normal ones are to be paid on overtime, in case the production work is held up, for honoring the orders of customer in time. </a:t>
            </a:r>
          </a:p>
          <a:p>
            <a:pPr algn="just"/>
            <a:r>
              <a:rPr lang="en-US" sz="2000" dirty="0" smtClean="0"/>
              <a:t>(viii) An accident has also its effect on the other workers. There is a likelihood of occurrence of other accidents out of fear or nervousness. </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990600"/>
          </a:xfrm>
          <a:prstGeom prst="rect">
            <a:avLst/>
          </a:prstGeom>
          <a:noFill/>
        </p:spPr>
      </p:pic>
      <p:sp>
        <p:nvSpPr>
          <p:cNvPr id="5" name="TextBox 4"/>
          <p:cNvSpPr txBox="1"/>
          <p:nvPr/>
        </p:nvSpPr>
        <p:spPr>
          <a:xfrm>
            <a:off x="2438400" y="228600"/>
            <a:ext cx="3817584" cy="584775"/>
          </a:xfrm>
          <a:prstGeom prst="rect">
            <a:avLst/>
          </a:prstGeom>
          <a:noFill/>
        </p:spPr>
        <p:txBody>
          <a:bodyPr wrap="none" rtlCol="0">
            <a:spAutoFit/>
          </a:bodyPr>
          <a:lstStyle/>
          <a:p>
            <a:r>
              <a:rPr lang="en-US" sz="3200" b="1" dirty="0" smtClean="0"/>
              <a:t>1. LOSS TO INDUSTRY</a:t>
            </a:r>
            <a:endParaRPr lang="en-US" sz="3200" b="1"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600200"/>
            <a:ext cx="9144000" cy="1938992"/>
          </a:xfrm>
          <a:prstGeom prst="rect">
            <a:avLst/>
          </a:prstGeom>
        </p:spPr>
        <p:txBody>
          <a:bodyPr wrap="square">
            <a:spAutoFit/>
          </a:bodyPr>
          <a:lstStyle/>
          <a:p>
            <a:pPr algn="just"/>
            <a:r>
              <a:rPr lang="en-US" sz="2000" dirty="0" smtClean="0"/>
              <a:t>An industry suffers a lot on account of accidents. It affects adversely the worker too. In fact the worker’s loss is far more than the loss of others. Beside the economic loss, worker has also to suffer more badly and in case of his death, his family has no one to help. If he is unable to work after the accident, he becomes a burden for his family. Family losses the source of income and also to bear increased expenses of his treatment. </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990600"/>
          </a:xfrm>
          <a:prstGeom prst="rect">
            <a:avLst/>
          </a:prstGeom>
          <a:noFill/>
        </p:spPr>
      </p:pic>
      <p:sp>
        <p:nvSpPr>
          <p:cNvPr id="4" name="TextBox 3"/>
          <p:cNvSpPr txBox="1"/>
          <p:nvPr/>
        </p:nvSpPr>
        <p:spPr>
          <a:xfrm>
            <a:off x="2362200" y="228600"/>
            <a:ext cx="3895554" cy="584775"/>
          </a:xfrm>
          <a:prstGeom prst="rect">
            <a:avLst/>
          </a:prstGeom>
          <a:noFill/>
        </p:spPr>
        <p:txBody>
          <a:bodyPr wrap="none" rtlCol="0">
            <a:spAutoFit/>
          </a:bodyPr>
          <a:lstStyle/>
          <a:p>
            <a:r>
              <a:rPr lang="en-US" sz="3200" b="1" dirty="0" smtClean="0"/>
              <a:t>2 . LOSS TO WORKERS</a:t>
            </a:r>
            <a:endParaRPr lang="en-US" sz="3200" b="1" dirty="0"/>
          </a:p>
        </p:txBody>
      </p:sp>
      <p:pic>
        <p:nvPicPr>
          <p:cNvPr id="1026" name="Picture 2" descr="C:\Users\hp\Desktop\PMPE IMAGES\hqdefault (1).jpg"/>
          <p:cNvPicPr>
            <a:picLocks noChangeAspect="1" noChangeArrowheads="1"/>
          </p:cNvPicPr>
          <p:nvPr/>
        </p:nvPicPr>
        <p:blipFill>
          <a:blip r:embed="rId3" cstate="print"/>
          <a:srcRect/>
          <a:stretch>
            <a:fillRect/>
          </a:stretch>
        </p:blipFill>
        <p:spPr bwMode="auto">
          <a:xfrm>
            <a:off x="1600200" y="3429000"/>
            <a:ext cx="7543800" cy="3429000"/>
          </a:xfrm>
          <a:prstGeom prst="rect">
            <a:avLst/>
          </a:prstGeom>
          <a:noFill/>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295400"/>
            <a:ext cx="9144000" cy="1323439"/>
          </a:xfrm>
          <a:prstGeom prst="rect">
            <a:avLst/>
          </a:prstGeom>
        </p:spPr>
        <p:txBody>
          <a:bodyPr wrap="square">
            <a:spAutoFit/>
          </a:bodyPr>
          <a:lstStyle/>
          <a:p>
            <a:pPr algn="just"/>
            <a:r>
              <a:rPr lang="en-US" sz="2000" dirty="0" smtClean="0"/>
              <a:t>The cost of industrial accident is included in the production cost and therefore, the accidents make an increase in the production cost. This again leads to an increase in the prices of commodities and consumer will not be able to buy according to his need which will also affect the standard of living of the consumers. </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990600"/>
          </a:xfrm>
          <a:prstGeom prst="rect">
            <a:avLst/>
          </a:prstGeom>
          <a:noFill/>
        </p:spPr>
      </p:pic>
      <p:sp>
        <p:nvSpPr>
          <p:cNvPr id="4" name="TextBox 3"/>
          <p:cNvSpPr txBox="1"/>
          <p:nvPr/>
        </p:nvSpPr>
        <p:spPr>
          <a:xfrm>
            <a:off x="2133600" y="228600"/>
            <a:ext cx="4207690" cy="584775"/>
          </a:xfrm>
          <a:prstGeom prst="rect">
            <a:avLst/>
          </a:prstGeom>
          <a:noFill/>
        </p:spPr>
        <p:txBody>
          <a:bodyPr wrap="none" rtlCol="0">
            <a:spAutoFit/>
          </a:bodyPr>
          <a:lstStyle/>
          <a:p>
            <a:r>
              <a:rPr lang="en-US" sz="3200" b="1" dirty="0" smtClean="0"/>
              <a:t>3. LOSS TO CUSTOMERS</a:t>
            </a:r>
            <a:endParaRPr lang="en-US" sz="3200" b="1" dirty="0"/>
          </a:p>
        </p:txBody>
      </p:sp>
      <p:pic>
        <p:nvPicPr>
          <p:cNvPr id="5" name="Picture 4" descr="C:\Users\hp\Desktop\PMPE IMAGES\teal-bumpy-header.jpg"/>
          <p:cNvPicPr>
            <a:picLocks noChangeAspect="1" noChangeArrowheads="1"/>
          </p:cNvPicPr>
          <p:nvPr/>
        </p:nvPicPr>
        <p:blipFill>
          <a:blip r:embed="rId2" cstate="print"/>
          <a:srcRect/>
          <a:stretch>
            <a:fillRect/>
          </a:stretch>
        </p:blipFill>
        <p:spPr bwMode="auto">
          <a:xfrm>
            <a:off x="0" y="2590800"/>
            <a:ext cx="9144000" cy="990600"/>
          </a:xfrm>
          <a:prstGeom prst="rect">
            <a:avLst/>
          </a:prstGeom>
          <a:noFill/>
        </p:spPr>
      </p:pic>
      <p:sp>
        <p:nvSpPr>
          <p:cNvPr id="6" name="Rectangle 5"/>
          <p:cNvSpPr/>
          <p:nvPr/>
        </p:nvSpPr>
        <p:spPr>
          <a:xfrm>
            <a:off x="1752600" y="3718679"/>
            <a:ext cx="7391400" cy="2862322"/>
          </a:xfrm>
          <a:prstGeom prst="rect">
            <a:avLst/>
          </a:prstGeom>
        </p:spPr>
        <p:txBody>
          <a:bodyPr wrap="square">
            <a:spAutoFit/>
          </a:bodyPr>
          <a:lstStyle/>
          <a:p>
            <a:pPr algn="just"/>
            <a:r>
              <a:rPr lang="en-US" sz="2000" dirty="0" smtClean="0"/>
              <a:t>If the worker dies or disabled on account of the accident and the worker’s family become helpless and the society has to come to its rescue. The family of such worker has to depend upon the aid of the donation given by the different organizations and it is also a burden on the society. </a:t>
            </a:r>
          </a:p>
          <a:p>
            <a:pPr algn="just"/>
            <a:endParaRPr lang="en-US" sz="2000" dirty="0" smtClean="0"/>
          </a:p>
          <a:p>
            <a:pPr algn="just"/>
            <a:r>
              <a:rPr lang="en-US" sz="2000" dirty="0" smtClean="0"/>
              <a:t>Accidents not only affect the industry but to the worker, consumer and society. So these accidents should be checked and management should try to reduce these accidents. </a:t>
            </a:r>
          </a:p>
        </p:txBody>
      </p:sp>
      <p:sp>
        <p:nvSpPr>
          <p:cNvPr id="7" name="TextBox 6"/>
          <p:cNvSpPr txBox="1"/>
          <p:nvPr/>
        </p:nvSpPr>
        <p:spPr>
          <a:xfrm>
            <a:off x="2362200" y="2743200"/>
            <a:ext cx="3497432" cy="584775"/>
          </a:xfrm>
          <a:prstGeom prst="rect">
            <a:avLst/>
          </a:prstGeom>
          <a:noFill/>
        </p:spPr>
        <p:txBody>
          <a:bodyPr wrap="none" rtlCol="0">
            <a:spAutoFit/>
          </a:bodyPr>
          <a:lstStyle/>
          <a:p>
            <a:r>
              <a:rPr lang="en-US" sz="3200" b="1" dirty="0" smtClean="0"/>
              <a:t>4. LOSS TO SOCIETY</a:t>
            </a:r>
            <a:endParaRPr lang="en-US" sz="3200" b="1"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828800"/>
            <a:ext cx="9144000" cy="1015663"/>
          </a:xfrm>
          <a:prstGeom prst="rect">
            <a:avLst/>
          </a:prstGeom>
        </p:spPr>
        <p:txBody>
          <a:bodyPr wrap="square">
            <a:spAutoFit/>
          </a:bodyPr>
          <a:lstStyle/>
          <a:p>
            <a:pPr algn="just"/>
            <a:r>
              <a:rPr lang="en-US" sz="2000" dirty="0" smtClean="0"/>
              <a:t>Accidents are generally costly, both to an employee and to an employer. Some losses are direct and some are indirect. Some losses are visible and some are invisible. From a worker’s point of view, an accident creates pain for him and his family.</a:t>
            </a:r>
          </a:p>
        </p:txBody>
      </p:sp>
      <p:pic>
        <p:nvPicPr>
          <p:cNvPr id="7" name="Picture 6" descr="C:\Users\hp\Desktop\PMPE IMAGES\teal-bumpy-header.jpg"/>
          <p:cNvPicPr>
            <a:picLocks noChangeAspect="1" noChangeArrowheads="1"/>
          </p:cNvPicPr>
          <p:nvPr/>
        </p:nvPicPr>
        <p:blipFill>
          <a:blip r:embed="rId2" cstate="print"/>
          <a:srcRect/>
          <a:stretch>
            <a:fillRect/>
          </a:stretch>
        </p:blipFill>
        <p:spPr bwMode="auto">
          <a:xfrm>
            <a:off x="0" y="0"/>
            <a:ext cx="9144000" cy="1447800"/>
          </a:xfrm>
          <a:prstGeom prst="rect">
            <a:avLst/>
          </a:prstGeom>
          <a:noFill/>
        </p:spPr>
      </p:pic>
      <p:sp>
        <p:nvSpPr>
          <p:cNvPr id="8" name="TextBox 7"/>
          <p:cNvSpPr txBox="1"/>
          <p:nvPr/>
        </p:nvSpPr>
        <p:spPr>
          <a:xfrm>
            <a:off x="277006" y="228600"/>
            <a:ext cx="8866994" cy="1077218"/>
          </a:xfrm>
          <a:prstGeom prst="rect">
            <a:avLst/>
          </a:prstGeom>
          <a:noFill/>
        </p:spPr>
        <p:txBody>
          <a:bodyPr wrap="square" rtlCol="0">
            <a:spAutoFit/>
          </a:bodyPr>
          <a:lstStyle/>
          <a:p>
            <a:pPr algn="ctr"/>
            <a:r>
              <a:rPr lang="en-US" sz="3200" b="1" dirty="0" smtClean="0"/>
              <a:t>ACCIDENT COSTS: DIRECT COSTS AND INDIRECT COSTS</a:t>
            </a:r>
            <a:endParaRPr lang="en-US" sz="3200" b="1" dirty="0"/>
          </a:p>
        </p:txBody>
      </p:sp>
      <p:pic>
        <p:nvPicPr>
          <p:cNvPr id="2050" name="Picture 2" descr="C:\Users\hp\Desktop\PMPE IMAGES\Direct-cost-and-indirect-cost-Cost-Classification-infographic.png"/>
          <p:cNvPicPr>
            <a:picLocks noChangeAspect="1" noChangeArrowheads="1"/>
          </p:cNvPicPr>
          <p:nvPr/>
        </p:nvPicPr>
        <p:blipFill>
          <a:blip r:embed="rId3" cstate="print"/>
          <a:srcRect/>
          <a:stretch>
            <a:fillRect/>
          </a:stretch>
        </p:blipFill>
        <p:spPr bwMode="auto">
          <a:xfrm>
            <a:off x="1905000" y="2971800"/>
            <a:ext cx="7230035" cy="38862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3477875"/>
          </a:xfrm>
          <a:prstGeom prst="rect">
            <a:avLst/>
          </a:prstGeom>
        </p:spPr>
        <p:txBody>
          <a:bodyPr wrap="square">
            <a:spAutoFit/>
          </a:bodyPr>
          <a:lstStyle/>
          <a:p>
            <a:pPr algn="just"/>
            <a:r>
              <a:rPr lang="en-US" sz="2000" b="1" dirty="0" smtClean="0"/>
              <a:t>Retention of Business Secrets</a:t>
            </a:r>
            <a:r>
              <a:rPr lang="en-US" sz="2000" dirty="0" smtClean="0"/>
              <a:t>: The owner is in a position to maintain absolute secrecy regarding his business activities.</a:t>
            </a:r>
          </a:p>
          <a:p>
            <a:pPr algn="just"/>
            <a:endParaRPr lang="en-US" sz="2000" dirty="0" smtClean="0"/>
          </a:p>
          <a:p>
            <a:pPr algn="just">
              <a:buFontTx/>
              <a:buNone/>
            </a:pPr>
            <a:r>
              <a:rPr lang="en-US" sz="2000" b="1" dirty="0" smtClean="0"/>
              <a:t>Direct Motivation: </a:t>
            </a:r>
            <a:r>
              <a:rPr lang="en-US" sz="2000" dirty="0" smtClean="0"/>
              <a:t>The owner alone is the beneficiary of the profits .</a:t>
            </a:r>
          </a:p>
          <a:p>
            <a:pPr algn="just">
              <a:buFontTx/>
              <a:buNone/>
            </a:pPr>
            <a:endParaRPr lang="en-US" sz="2000" dirty="0" smtClean="0"/>
          </a:p>
          <a:p>
            <a:pPr algn="just">
              <a:buFontTx/>
              <a:buNone/>
            </a:pPr>
            <a:r>
              <a:rPr lang="en-US" sz="2000" b="1" dirty="0" smtClean="0"/>
              <a:t>Personal Attention to Consumer Needs</a:t>
            </a:r>
            <a:r>
              <a:rPr lang="en-US" sz="2000" dirty="0" smtClean="0"/>
              <a:t>:  proprietor taking personal care of consumer needs as he normally functions within a small geographical area.</a:t>
            </a:r>
          </a:p>
          <a:p>
            <a:pPr algn="just">
              <a:buFontTx/>
              <a:buNone/>
            </a:pPr>
            <a:endParaRPr lang="en-US" sz="2000" b="1" dirty="0" smtClean="0"/>
          </a:p>
          <a:p>
            <a:pPr algn="just">
              <a:buFontTx/>
              <a:buNone/>
            </a:pPr>
            <a:r>
              <a:rPr lang="en-US" sz="2000" b="1" dirty="0" smtClean="0"/>
              <a:t>Creation of Employment</a:t>
            </a:r>
            <a:r>
              <a:rPr lang="en-US" sz="2000" dirty="0" smtClean="0"/>
              <a:t>: A sole trader business facilitates self-employment and also employment for many others. </a:t>
            </a:r>
          </a:p>
          <a:p>
            <a:pPr algn="just">
              <a:buFontTx/>
              <a:buNone/>
            </a:pPr>
            <a:endParaRPr lang="en-US" sz="2000" dirty="0" smtClean="0"/>
          </a:p>
        </p:txBody>
      </p:sp>
      <p:pic>
        <p:nvPicPr>
          <p:cNvPr id="6146" name="Picture 2" descr="C:\Users\hp\Desktop\PMPE IMAGES\sp03-1024x480.jpg"/>
          <p:cNvPicPr>
            <a:picLocks noChangeAspect="1" noChangeArrowheads="1"/>
          </p:cNvPicPr>
          <p:nvPr/>
        </p:nvPicPr>
        <p:blipFill>
          <a:blip r:embed="rId2" cstate="print"/>
          <a:srcRect/>
          <a:stretch>
            <a:fillRect/>
          </a:stretch>
        </p:blipFill>
        <p:spPr bwMode="auto">
          <a:xfrm>
            <a:off x="1524000" y="4038601"/>
            <a:ext cx="7620000" cy="2819400"/>
          </a:xfrm>
          <a:prstGeom prst="rect">
            <a:avLst/>
          </a:prstGeom>
          <a:noFill/>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709678"/>
            <a:ext cx="9144000" cy="3477875"/>
          </a:xfrm>
          <a:prstGeom prst="rect">
            <a:avLst/>
          </a:prstGeom>
        </p:spPr>
        <p:txBody>
          <a:bodyPr wrap="square">
            <a:spAutoFit/>
          </a:bodyPr>
          <a:lstStyle/>
          <a:p>
            <a:pPr marL="457200" indent="-457200" algn="just">
              <a:buAutoNum type="arabicPeriod"/>
            </a:pPr>
            <a:r>
              <a:rPr lang="en-US" sz="2000" b="1" dirty="0" smtClean="0"/>
              <a:t>Direct Costs: </a:t>
            </a:r>
          </a:p>
          <a:p>
            <a:pPr marL="457200" indent="-457200" algn="just"/>
            <a:endParaRPr lang="en-US" sz="2000" b="1" dirty="0" smtClean="0"/>
          </a:p>
          <a:p>
            <a:pPr algn="just"/>
            <a:r>
              <a:rPr lang="en-US" sz="2000" b="1" dirty="0" smtClean="0"/>
              <a:t>These include the following: </a:t>
            </a:r>
            <a:endParaRPr lang="en-US" sz="2000" dirty="0" smtClean="0"/>
          </a:p>
          <a:p>
            <a:pPr algn="just"/>
            <a:r>
              <a:rPr lang="en-US" sz="2000" dirty="0" smtClean="0"/>
              <a:t>(</a:t>
            </a:r>
            <a:r>
              <a:rPr lang="en-US" sz="2000" dirty="0" err="1" smtClean="0"/>
              <a:t>i</a:t>
            </a:r>
            <a:r>
              <a:rPr lang="en-US" sz="2000" dirty="0" smtClean="0"/>
              <a:t>) Payment of wages to the injured worker during his period of absence due to injury. </a:t>
            </a:r>
          </a:p>
          <a:p>
            <a:pPr algn="just"/>
            <a:r>
              <a:rPr lang="en-US" sz="2000" dirty="0" smtClean="0"/>
              <a:t>(ii) Amount of compensation to be paid on account of death, disablement, etc. The rates are decided as per the provisions of the Workmen’s Compensation Act, 1923 or the Employees’ State Insurance Act, 1948. </a:t>
            </a:r>
          </a:p>
          <a:p>
            <a:pPr algn="just"/>
            <a:r>
              <a:rPr lang="en-US" sz="2000" dirty="0" smtClean="0"/>
              <a:t>(iii) Cost of medical aid. </a:t>
            </a:r>
          </a:p>
          <a:p>
            <a:pPr algn="just"/>
            <a:r>
              <a:rPr lang="en-US" sz="2000" dirty="0" smtClean="0"/>
              <a:t>(iv) Cost of recruiting and training a substitute worker. </a:t>
            </a:r>
          </a:p>
          <a:p>
            <a:pPr algn="just"/>
            <a:r>
              <a:rPr lang="en-US" sz="2000" dirty="0" smtClean="0"/>
              <a:t>(v) Loss in production and quality due to lack of skill and experience of a newcomer. </a:t>
            </a:r>
          </a:p>
          <a:p>
            <a:pPr algn="just"/>
            <a:r>
              <a:rPr lang="en-US" sz="2000" dirty="0" smtClean="0"/>
              <a:t>(vi) Loss due to waste of raw materials. </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447800"/>
          </a:xfrm>
          <a:prstGeom prst="rect">
            <a:avLst/>
          </a:prstGeom>
          <a:noFill/>
        </p:spPr>
      </p:pic>
      <p:sp>
        <p:nvSpPr>
          <p:cNvPr id="4" name="Rectangle 3"/>
          <p:cNvSpPr/>
          <p:nvPr/>
        </p:nvSpPr>
        <p:spPr>
          <a:xfrm>
            <a:off x="228600" y="0"/>
            <a:ext cx="8305800" cy="954107"/>
          </a:xfrm>
          <a:prstGeom prst="rect">
            <a:avLst/>
          </a:prstGeom>
        </p:spPr>
        <p:txBody>
          <a:bodyPr wrap="square">
            <a:spAutoFit/>
          </a:bodyPr>
          <a:lstStyle/>
          <a:p>
            <a:pPr algn="ctr"/>
            <a:r>
              <a:rPr lang="en-US" sz="2800" b="1" dirty="0" smtClean="0"/>
              <a:t>From the employer’s context, the accident costs can be divided into two parts</a:t>
            </a:r>
            <a:endParaRPr lang="en-US" sz="2800"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hp\Desktop\PMPE IMAGES\teal-bumpy-header.jpg"/>
          <p:cNvPicPr>
            <a:picLocks noChangeAspect="1" noChangeArrowheads="1"/>
          </p:cNvPicPr>
          <p:nvPr/>
        </p:nvPicPr>
        <p:blipFill>
          <a:blip r:embed="rId2" cstate="print"/>
          <a:srcRect/>
          <a:stretch>
            <a:fillRect/>
          </a:stretch>
        </p:blipFill>
        <p:spPr bwMode="auto">
          <a:xfrm>
            <a:off x="0" y="0"/>
            <a:ext cx="9144000" cy="1447800"/>
          </a:xfrm>
          <a:prstGeom prst="rect">
            <a:avLst/>
          </a:prstGeom>
          <a:noFill/>
        </p:spPr>
      </p:pic>
      <p:sp>
        <p:nvSpPr>
          <p:cNvPr id="3" name="Rectangle 2"/>
          <p:cNvSpPr/>
          <p:nvPr/>
        </p:nvSpPr>
        <p:spPr>
          <a:xfrm>
            <a:off x="0" y="1600200"/>
            <a:ext cx="9144000" cy="4093428"/>
          </a:xfrm>
          <a:prstGeom prst="rect">
            <a:avLst/>
          </a:prstGeom>
        </p:spPr>
        <p:txBody>
          <a:bodyPr wrap="square">
            <a:spAutoFit/>
          </a:bodyPr>
          <a:lstStyle/>
          <a:p>
            <a:pPr algn="just"/>
            <a:r>
              <a:rPr lang="en-US" sz="2000" dirty="0" smtClean="0"/>
              <a:t>The indirect costs of accidents are estimated to be two to four times the direct costs.</a:t>
            </a:r>
          </a:p>
          <a:p>
            <a:pPr algn="just"/>
            <a:r>
              <a:rPr lang="en-US" sz="2000" dirty="0" smtClean="0"/>
              <a:t> </a:t>
            </a:r>
          </a:p>
          <a:p>
            <a:pPr algn="just"/>
            <a:r>
              <a:rPr lang="en-US" sz="2000" b="1" dirty="0" smtClean="0"/>
              <a:t>The indirect costs are the following:</a:t>
            </a:r>
            <a:endParaRPr lang="en-US" sz="2000" dirty="0" smtClean="0"/>
          </a:p>
          <a:p>
            <a:pPr algn="just"/>
            <a:r>
              <a:rPr lang="en-US" sz="2000" dirty="0" smtClean="0"/>
              <a:t>(</a:t>
            </a:r>
            <a:r>
              <a:rPr lang="en-US" sz="2000" dirty="0" err="1" smtClean="0"/>
              <a:t>i</a:t>
            </a:r>
            <a:r>
              <a:rPr lang="en-US" sz="2000" dirty="0" smtClean="0"/>
              <a:t>) Cost of lost time of injured employee. </a:t>
            </a:r>
          </a:p>
          <a:p>
            <a:pPr algn="just"/>
            <a:r>
              <a:rPr lang="en-US" sz="2000" dirty="0" smtClean="0"/>
              <a:t>(ii) Cost of time lost by other employees who stop work out of curiosity and sympathy, to assist the injured employee, etc. </a:t>
            </a:r>
          </a:p>
          <a:p>
            <a:pPr algn="just"/>
            <a:r>
              <a:rPr lang="en-US" sz="2000" dirty="0" smtClean="0"/>
              <a:t>(iii) Cost of time lost by foremen, supervisors in assisting the injured employee, investigating the cause of the accident, arranging for the injured employee’s production to be continued by some other employee, recruitment, selection and training of the new employee, preparing state accident reports or attending hearings before industrial commissioner, etc. </a:t>
            </a:r>
          </a:p>
          <a:p>
            <a:pPr algn="just"/>
            <a:r>
              <a:rPr lang="en-US" sz="2000" dirty="0" smtClean="0"/>
              <a:t>(iv) Cost of time spent on the case by first-aid attendant and hospital staff when this is not covered by insurance. </a:t>
            </a:r>
            <a:endParaRPr lang="en-US" dirty="0" smtClean="0"/>
          </a:p>
        </p:txBody>
      </p:sp>
      <p:sp>
        <p:nvSpPr>
          <p:cNvPr id="4" name="TextBox 3"/>
          <p:cNvSpPr txBox="1"/>
          <p:nvPr/>
        </p:nvSpPr>
        <p:spPr>
          <a:xfrm>
            <a:off x="3124200" y="609600"/>
            <a:ext cx="2329869" cy="584775"/>
          </a:xfrm>
          <a:prstGeom prst="rect">
            <a:avLst/>
          </a:prstGeom>
          <a:noFill/>
        </p:spPr>
        <p:txBody>
          <a:bodyPr wrap="none" rtlCol="0">
            <a:spAutoFit/>
          </a:bodyPr>
          <a:lstStyle/>
          <a:p>
            <a:r>
              <a:rPr lang="en-US" sz="3200" b="1" dirty="0" smtClean="0"/>
              <a:t>Indirect Cost</a:t>
            </a:r>
            <a:endParaRPr lang="en-US" b="1"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89844"/>
            <a:ext cx="9144000" cy="4093428"/>
          </a:xfrm>
          <a:prstGeom prst="rect">
            <a:avLst/>
          </a:prstGeom>
        </p:spPr>
        <p:txBody>
          <a:bodyPr wrap="square">
            <a:spAutoFit/>
          </a:bodyPr>
          <a:lstStyle/>
          <a:p>
            <a:pPr algn="just"/>
            <a:r>
              <a:rPr lang="en-US" sz="2000" dirty="0" smtClean="0"/>
              <a:t>The indirect costs of accidents are estimated to be two to four times the direct costs. </a:t>
            </a:r>
          </a:p>
          <a:p>
            <a:pPr algn="just"/>
            <a:endParaRPr lang="en-US" sz="2000" b="1" dirty="0" smtClean="0"/>
          </a:p>
          <a:p>
            <a:pPr algn="just"/>
            <a:r>
              <a:rPr lang="en-US" sz="2000" b="1" dirty="0" smtClean="0"/>
              <a:t>The indirect costs are the following:</a:t>
            </a:r>
            <a:endParaRPr lang="en-US" sz="2000" dirty="0" smtClean="0"/>
          </a:p>
          <a:p>
            <a:pPr algn="just"/>
            <a:r>
              <a:rPr lang="en-US" sz="2000" dirty="0" smtClean="0"/>
              <a:t>(</a:t>
            </a:r>
            <a:r>
              <a:rPr lang="en-US" sz="2000" dirty="0" err="1" smtClean="0"/>
              <a:t>i</a:t>
            </a:r>
            <a:r>
              <a:rPr lang="en-US" sz="2000" dirty="0" smtClean="0"/>
              <a:t>) Cost of lost time of injured employee. </a:t>
            </a:r>
          </a:p>
          <a:p>
            <a:pPr algn="just"/>
            <a:r>
              <a:rPr lang="en-US" sz="2000" dirty="0" smtClean="0"/>
              <a:t>(ii) Cost of time lost by other employees who stop work out of curiosity and sympathy, to assist the injured employee, etc. </a:t>
            </a:r>
          </a:p>
          <a:p>
            <a:pPr algn="just"/>
            <a:r>
              <a:rPr lang="en-US" sz="2000" dirty="0" smtClean="0"/>
              <a:t>(iii) Cost of time lost by foremen, supervisors in assisting the injured employee, investigating the cause of the accident, arranging for the injured employee’s production to be continued by some other employee, recruitment, selection and training of the new employee, preparing state accident reports or attending hearings before industrial commissioner, etc. </a:t>
            </a:r>
          </a:p>
          <a:p>
            <a:pPr algn="just"/>
            <a:r>
              <a:rPr lang="en-US" sz="2000" dirty="0" smtClean="0"/>
              <a:t>(iv) Cost of time spent on the case by first-aid attendant and hospital staff when this is not covered by insurance. </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05000"/>
            <a:ext cx="9144000" cy="3785652"/>
          </a:xfrm>
          <a:prstGeom prst="rect">
            <a:avLst/>
          </a:prstGeom>
        </p:spPr>
        <p:txBody>
          <a:bodyPr wrap="square">
            <a:spAutoFit/>
          </a:bodyPr>
          <a:lstStyle/>
          <a:p>
            <a:pPr algn="just"/>
            <a:r>
              <a:rPr lang="en-US" sz="2000" b="1" dirty="0" smtClean="0"/>
              <a:t>1. The Safety </a:t>
            </a:r>
            <a:r>
              <a:rPr lang="en-US" sz="2000" b="1" dirty="0" err="1" smtClean="0"/>
              <a:t>Programme</a:t>
            </a:r>
            <a:r>
              <a:rPr lang="en-US" sz="2000" b="1" dirty="0" smtClean="0"/>
              <a:t>:</a:t>
            </a:r>
          </a:p>
          <a:p>
            <a:pPr algn="just"/>
            <a:r>
              <a:rPr lang="en-US" sz="2000" dirty="0" smtClean="0"/>
              <a:t>Once the management develops interest in promoting safety measures, then it should plan the safety </a:t>
            </a:r>
            <a:r>
              <a:rPr lang="en-US" sz="2000" dirty="0" err="1" smtClean="0"/>
              <a:t>programme</a:t>
            </a:r>
            <a:r>
              <a:rPr lang="en-US" sz="2000" dirty="0" smtClean="0"/>
              <a:t>. </a:t>
            </a:r>
          </a:p>
          <a:p>
            <a:pPr algn="just"/>
            <a:r>
              <a:rPr lang="en-US" sz="2000" b="1" dirty="0" smtClean="0"/>
              <a:t>(</a:t>
            </a:r>
            <a:r>
              <a:rPr lang="en-US" sz="2000" b="1" dirty="0" err="1" smtClean="0"/>
              <a:t>i</a:t>
            </a:r>
            <a:r>
              <a:rPr lang="en-US" sz="2000" b="1" dirty="0" smtClean="0"/>
              <a:t>) Support by Top Management:</a:t>
            </a:r>
            <a:endParaRPr lang="en-US" sz="2000" dirty="0" smtClean="0"/>
          </a:p>
          <a:p>
            <a:pPr algn="just"/>
            <a:r>
              <a:rPr lang="en-US" sz="2000" dirty="0" smtClean="0"/>
              <a:t>Top Management’s support was characterized by personal attendance at safety meetings, periodic personal inspections, and insistence on regular safety reports, company’s board of director’s meetings.</a:t>
            </a:r>
          </a:p>
          <a:p>
            <a:pPr algn="just"/>
            <a:r>
              <a:rPr lang="en-US" sz="2000" b="1" dirty="0" smtClean="0"/>
              <a:t>(ii) Appointing a Safety Director: </a:t>
            </a:r>
            <a:endParaRPr lang="en-US" sz="2000" dirty="0" smtClean="0"/>
          </a:p>
          <a:p>
            <a:pPr algn="just"/>
            <a:r>
              <a:rPr lang="en-US" sz="2000" dirty="0" smtClean="0"/>
              <a:t>The next step is to appoint a safety director who shall be given the primary responsibility for the installation and maintenance of the safety </a:t>
            </a:r>
            <a:r>
              <a:rPr lang="en-US" sz="2000" dirty="0" err="1" smtClean="0"/>
              <a:t>programme</a:t>
            </a:r>
            <a:r>
              <a:rPr lang="en-US" sz="2000" dirty="0" smtClean="0"/>
              <a:t>. In small organization this job can be assigned to any responsible line manager. However, in case of a larger organization, director/safety engineer is usually appointed. </a:t>
            </a:r>
          </a:p>
        </p:txBody>
      </p:sp>
      <p:sp>
        <p:nvSpPr>
          <p:cNvPr id="3" name="TextBox 2"/>
          <p:cNvSpPr txBox="1"/>
          <p:nvPr/>
        </p:nvSpPr>
        <p:spPr>
          <a:xfrm>
            <a:off x="3048000" y="685800"/>
            <a:ext cx="3213572" cy="461665"/>
          </a:xfrm>
          <a:prstGeom prst="rect">
            <a:avLst/>
          </a:prstGeom>
          <a:noFill/>
        </p:spPr>
        <p:txBody>
          <a:bodyPr wrap="none" rtlCol="0">
            <a:spAutoFit/>
          </a:bodyPr>
          <a:lstStyle/>
          <a:p>
            <a:r>
              <a:rPr lang="en-US" sz="2400" b="1" dirty="0" smtClean="0"/>
              <a:t>Prevention of Accidents</a:t>
            </a:r>
            <a:endParaRPr lang="en-US" b="1" dirty="0"/>
          </a:p>
        </p:txBody>
      </p:sp>
      <p:pic>
        <p:nvPicPr>
          <p:cNvPr id="4" name="Picture 3" descr="C:\Users\hp\Desktop\PMPE IMAGES\teal-bumpy-header.jpg"/>
          <p:cNvPicPr>
            <a:picLocks noChangeAspect="1" noChangeArrowheads="1"/>
          </p:cNvPicPr>
          <p:nvPr/>
        </p:nvPicPr>
        <p:blipFill>
          <a:blip r:embed="rId2" cstate="print"/>
          <a:srcRect/>
          <a:stretch>
            <a:fillRect/>
          </a:stretch>
        </p:blipFill>
        <p:spPr bwMode="auto">
          <a:xfrm>
            <a:off x="0" y="0"/>
            <a:ext cx="9144000" cy="1447800"/>
          </a:xfrm>
          <a:prstGeom prst="rect">
            <a:avLst/>
          </a:prstGeom>
          <a:noFill/>
        </p:spPr>
      </p:pic>
      <p:sp>
        <p:nvSpPr>
          <p:cNvPr id="5" name="TextBox 4"/>
          <p:cNvSpPr txBox="1"/>
          <p:nvPr/>
        </p:nvSpPr>
        <p:spPr>
          <a:xfrm>
            <a:off x="2209800" y="533400"/>
            <a:ext cx="4316887" cy="584775"/>
          </a:xfrm>
          <a:prstGeom prst="rect">
            <a:avLst/>
          </a:prstGeom>
          <a:noFill/>
        </p:spPr>
        <p:txBody>
          <a:bodyPr wrap="none" rtlCol="0">
            <a:spAutoFit/>
          </a:bodyPr>
          <a:lstStyle/>
          <a:p>
            <a:r>
              <a:rPr lang="en-US" sz="3200" b="1" dirty="0" smtClean="0"/>
              <a:t>Prevention of  Accidents</a:t>
            </a:r>
            <a:endParaRPr lang="en-US" sz="3200" b="1"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05000"/>
            <a:ext cx="9144000" cy="3170099"/>
          </a:xfrm>
          <a:prstGeom prst="rect">
            <a:avLst/>
          </a:prstGeom>
        </p:spPr>
        <p:txBody>
          <a:bodyPr wrap="square">
            <a:spAutoFit/>
          </a:bodyPr>
          <a:lstStyle/>
          <a:p>
            <a:pPr algn="just"/>
            <a:r>
              <a:rPr lang="en-US" sz="2000" b="1" dirty="0" smtClean="0"/>
              <a:t>(iii) Engineering a Safe Plant and Operation:</a:t>
            </a:r>
            <a:endParaRPr lang="en-US" sz="2000" dirty="0" smtClean="0"/>
          </a:p>
          <a:p>
            <a:pPr algn="just"/>
            <a:r>
              <a:rPr lang="en-US" sz="2000" dirty="0" smtClean="0"/>
              <a:t>Factory should be kept clean, properly ventilated and free from dust. All dangerous parts of machines and equipment should be properly fenced. </a:t>
            </a:r>
          </a:p>
          <a:p>
            <a:pPr algn="just"/>
            <a:r>
              <a:rPr lang="en-US" sz="2000" b="1" dirty="0" smtClean="0"/>
              <a:t>(iv) Educating All Employees to Act Safely: </a:t>
            </a:r>
            <a:endParaRPr lang="en-US" sz="2000" dirty="0" smtClean="0"/>
          </a:p>
          <a:p>
            <a:pPr algn="just"/>
            <a:r>
              <a:rPr lang="en-US" sz="2000" dirty="0" smtClean="0"/>
              <a:t>A good safety </a:t>
            </a:r>
            <a:r>
              <a:rPr lang="en-US" sz="2000" dirty="0" err="1" smtClean="0"/>
              <a:t>programme</a:t>
            </a:r>
            <a:r>
              <a:rPr lang="en-US" sz="2000" dirty="0" smtClean="0"/>
              <a:t> should have proper provision for educating the employees to act, think and work safely. </a:t>
            </a:r>
          </a:p>
          <a:p>
            <a:pPr algn="just"/>
            <a:r>
              <a:rPr lang="en-US" sz="2000" b="1" dirty="0" smtClean="0"/>
              <a:t>This can be done through the following: </a:t>
            </a:r>
            <a:endParaRPr lang="en-US" sz="2000" dirty="0" smtClean="0"/>
          </a:p>
          <a:p>
            <a:pPr algn="just"/>
            <a:r>
              <a:rPr lang="en-US" sz="2000" dirty="0" smtClean="0"/>
              <a:t>(a) Educating the new employees at the time of induction. </a:t>
            </a:r>
          </a:p>
          <a:p>
            <a:pPr algn="just"/>
            <a:r>
              <a:rPr lang="en-US" sz="2000" dirty="0" smtClean="0"/>
              <a:t>(b) Giving emphasis on safety points during training periods especially during the off-the-job training</a:t>
            </a:r>
            <a:endParaRPr lang="en-US" sz="2000" dirty="0"/>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447800"/>
          </a:xfrm>
          <a:prstGeom prst="rect">
            <a:avLst/>
          </a:prstGeom>
          <a:noFill/>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708981"/>
          </a:xfrm>
          <a:prstGeom prst="rect">
            <a:avLst/>
          </a:prstGeom>
        </p:spPr>
        <p:txBody>
          <a:bodyPr wrap="square">
            <a:spAutoFit/>
          </a:bodyPr>
          <a:lstStyle/>
          <a:p>
            <a:pPr algn="just"/>
            <a:r>
              <a:rPr lang="en-US" sz="2000" dirty="0" smtClean="0"/>
              <a:t>(c) Making of special efforts by first level supervisor. </a:t>
            </a:r>
          </a:p>
          <a:p>
            <a:pPr algn="just"/>
            <a:endParaRPr lang="en-US" sz="2000" dirty="0" smtClean="0"/>
          </a:p>
          <a:p>
            <a:pPr algn="just"/>
            <a:r>
              <a:rPr lang="en-US" sz="2000" dirty="0" smtClean="0"/>
              <a:t>(d) Establishment of employee safety committees. </a:t>
            </a:r>
          </a:p>
          <a:p>
            <a:pPr algn="just"/>
            <a:endParaRPr lang="en-US" sz="2000" dirty="0" smtClean="0"/>
          </a:p>
          <a:p>
            <a:pPr algn="just"/>
            <a:r>
              <a:rPr lang="en-US" sz="2000" dirty="0" smtClean="0"/>
              <a:t>(e) Holding of employee safety meetings. </a:t>
            </a:r>
          </a:p>
          <a:p>
            <a:pPr algn="just"/>
            <a:endParaRPr lang="en-US" sz="2000" dirty="0" smtClean="0"/>
          </a:p>
          <a:p>
            <a:pPr algn="just"/>
            <a:r>
              <a:rPr lang="en-US" sz="2000" dirty="0" smtClean="0"/>
              <a:t>(f) Use of company periodical, if any. </a:t>
            </a:r>
          </a:p>
          <a:p>
            <a:pPr algn="just"/>
            <a:endParaRPr lang="en-US" sz="2000" dirty="0" smtClean="0"/>
          </a:p>
          <a:p>
            <a:pPr algn="just"/>
            <a:r>
              <a:rPr lang="en-US" sz="2000" dirty="0" smtClean="0"/>
              <a:t>(g) Use of charts, posters and displays emphasizing the need to act safely. </a:t>
            </a:r>
          </a:p>
          <a:p>
            <a:pPr algn="just"/>
            <a:endParaRPr lang="en-US" sz="2000" b="1" dirty="0" smtClean="0"/>
          </a:p>
          <a:p>
            <a:pPr algn="just"/>
            <a:endParaRPr lang="en-US" sz="2000" b="1" dirty="0" smtClean="0"/>
          </a:p>
          <a:p>
            <a:pPr algn="just"/>
            <a:r>
              <a:rPr lang="en-US" sz="2000" b="1" dirty="0" smtClean="0"/>
              <a:t>(v) Record Keeping: </a:t>
            </a:r>
            <a:endParaRPr lang="en-US" sz="2000" dirty="0" smtClean="0"/>
          </a:p>
          <a:p>
            <a:pPr algn="just"/>
            <a:endParaRPr lang="en-US" sz="2000" dirty="0" smtClean="0"/>
          </a:p>
          <a:p>
            <a:pPr algn="just"/>
            <a:r>
              <a:rPr lang="en-US" sz="2000" dirty="0" smtClean="0"/>
              <a:t>The employer should maintain a proper record showing the number of accidents, occupational illnesses and the number of lost workdays. </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74345"/>
            <a:ext cx="9144000" cy="4708981"/>
          </a:xfrm>
          <a:prstGeom prst="rect">
            <a:avLst/>
          </a:prstGeom>
        </p:spPr>
        <p:txBody>
          <a:bodyPr wrap="square">
            <a:spAutoFit/>
          </a:bodyPr>
          <a:lstStyle/>
          <a:p>
            <a:pPr algn="just"/>
            <a:r>
              <a:rPr lang="en-US" sz="2000" b="1" dirty="0" smtClean="0"/>
              <a:t>(vi)  Accident Analysis:</a:t>
            </a:r>
            <a:endParaRPr lang="en-US" sz="2000" dirty="0" smtClean="0"/>
          </a:p>
          <a:p>
            <a:pPr algn="just"/>
            <a:r>
              <a:rPr lang="en-US" sz="2000" dirty="0" smtClean="0"/>
              <a:t>Even after taking all the preventive measures, accidents occur. They should be thoroughly investigated in terms of both costs and causes. </a:t>
            </a:r>
          </a:p>
          <a:p>
            <a:pPr algn="just"/>
            <a:endParaRPr lang="en-US" sz="2000" dirty="0" smtClean="0"/>
          </a:p>
          <a:p>
            <a:pPr algn="just"/>
            <a:r>
              <a:rPr lang="en-US" sz="2000" b="1" dirty="0" smtClean="0"/>
              <a:t>(vii)  Safety Contests:</a:t>
            </a:r>
            <a:endParaRPr lang="en-US" sz="2000" dirty="0" smtClean="0"/>
          </a:p>
          <a:p>
            <a:pPr algn="just"/>
            <a:r>
              <a:rPr lang="en-US" sz="2000" dirty="0" smtClean="0"/>
              <a:t>Safety contests stimulate employees to think and act safely. It has been observed that accident rate is lower in the pre-contest and during the contest period but once the period of contest is over the accident rates goes up again. </a:t>
            </a:r>
          </a:p>
          <a:p>
            <a:pPr algn="just"/>
            <a:endParaRPr lang="en-US" sz="2000" b="1" dirty="0" smtClean="0"/>
          </a:p>
          <a:p>
            <a:pPr algn="just"/>
            <a:r>
              <a:rPr lang="en-US" sz="2000" b="1" dirty="0" smtClean="0"/>
              <a:t>(viii)  Enforcement: </a:t>
            </a:r>
            <a:endParaRPr lang="en-US" sz="2000" dirty="0" smtClean="0"/>
          </a:p>
          <a:p>
            <a:pPr algn="just"/>
            <a:r>
              <a:rPr lang="en-US" sz="2000" dirty="0" smtClean="0"/>
              <a:t>A safety </a:t>
            </a:r>
            <a:r>
              <a:rPr lang="en-US" sz="2000" dirty="0" err="1" smtClean="0"/>
              <a:t>programme</a:t>
            </a:r>
            <a:r>
              <a:rPr lang="en-US" sz="2000" dirty="0" smtClean="0"/>
              <a:t> should be enforced rigorously only then the desired results can be obtained. Although the basic approach of a safety </a:t>
            </a:r>
            <a:r>
              <a:rPr lang="en-US" sz="2000" dirty="0" err="1" smtClean="0"/>
              <a:t>programme</a:t>
            </a:r>
            <a:r>
              <a:rPr lang="en-US" sz="2000" dirty="0" smtClean="0"/>
              <a:t> should be positive in nature, yet in some cases the negative approach by way of imposing fines, discharge, lay-offs, etc. may also be necessary to enforce discipline in case someone deliberately violates the safety rules and instructions. </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600200"/>
            <a:ext cx="9144000" cy="4093428"/>
          </a:xfrm>
          <a:prstGeom prst="rect">
            <a:avLst/>
          </a:prstGeom>
        </p:spPr>
        <p:txBody>
          <a:bodyPr wrap="square">
            <a:spAutoFit/>
          </a:bodyPr>
          <a:lstStyle/>
          <a:p>
            <a:pPr algn="just"/>
            <a:r>
              <a:rPr lang="en-US" sz="2000" b="1" dirty="0" smtClean="0"/>
              <a:t>1. Engineering Approach: </a:t>
            </a:r>
          </a:p>
          <a:p>
            <a:pPr algn="just"/>
            <a:r>
              <a:rPr lang="en-US" sz="2000" dirty="0" smtClean="0"/>
              <a:t>These measures are related to the defects of machines and equipment and the defective atmosphere of work in the factory. </a:t>
            </a:r>
          </a:p>
          <a:p>
            <a:pPr algn="just"/>
            <a:r>
              <a:rPr lang="en-US" sz="2000" b="1" dirty="0" smtClean="0"/>
              <a:t>To overcome these defects, an engineer can make the following contributions: </a:t>
            </a:r>
          </a:p>
          <a:p>
            <a:pPr algn="just"/>
            <a:endParaRPr lang="en-US" sz="2000" dirty="0" smtClean="0"/>
          </a:p>
          <a:p>
            <a:pPr algn="just"/>
            <a:r>
              <a:rPr lang="en-US" sz="2000" b="1" dirty="0" smtClean="0"/>
              <a:t>(</a:t>
            </a:r>
            <a:r>
              <a:rPr lang="en-US" sz="2000" b="1" dirty="0" err="1" smtClean="0"/>
              <a:t>i</a:t>
            </a:r>
            <a:r>
              <a:rPr lang="en-US" sz="2000" b="1" dirty="0" smtClean="0"/>
              <a:t>) To Cover Moving and Dangerous Parts: </a:t>
            </a:r>
            <a:endParaRPr lang="en-US" sz="2000" dirty="0" smtClean="0"/>
          </a:p>
          <a:p>
            <a:pPr algn="just"/>
            <a:r>
              <a:rPr lang="en-US" sz="2000" dirty="0" smtClean="0"/>
              <a:t>An engineer inspects machines and plants of the factory and provides lattice to the moving or rotating parts of the machines. </a:t>
            </a:r>
          </a:p>
          <a:p>
            <a:pPr algn="just"/>
            <a:r>
              <a:rPr lang="en-US" sz="2000" b="1" dirty="0" smtClean="0"/>
              <a:t>(ii) Arrangement of Guards: </a:t>
            </a:r>
            <a:endParaRPr lang="en-US" sz="2000" dirty="0" smtClean="0"/>
          </a:p>
          <a:p>
            <a:pPr algn="just"/>
            <a:r>
              <a:rPr lang="en-US" sz="2000" dirty="0" smtClean="0"/>
              <a:t>Often the workers make an access to the danger zones during operations and get entangled while passing by the machines. In order to avoid some accidents the engineer makes arrangements of guards around the machine through a framework of metal strips. </a:t>
            </a:r>
          </a:p>
        </p:txBody>
      </p:sp>
      <p:sp>
        <p:nvSpPr>
          <p:cNvPr id="3" name="Rectangle 2"/>
          <p:cNvSpPr/>
          <p:nvPr/>
        </p:nvSpPr>
        <p:spPr>
          <a:xfrm>
            <a:off x="1905000" y="457200"/>
            <a:ext cx="4544449" cy="369332"/>
          </a:xfrm>
          <a:prstGeom prst="rect">
            <a:avLst/>
          </a:prstGeom>
        </p:spPr>
        <p:txBody>
          <a:bodyPr wrap="none">
            <a:spAutoFit/>
          </a:bodyPr>
          <a:lstStyle/>
          <a:p>
            <a:r>
              <a:rPr lang="en-US" b="1" dirty="0" smtClean="0"/>
              <a:t>Following safety measures should be adopted</a:t>
            </a:r>
            <a:endParaRPr lang="en-US" dirty="0"/>
          </a:p>
        </p:txBody>
      </p:sp>
      <p:pic>
        <p:nvPicPr>
          <p:cNvPr id="4" name="Picture 3" descr="C:\Users\hp\Desktop\PMPE IMAGES\teal-bumpy-header.jpg"/>
          <p:cNvPicPr>
            <a:picLocks noChangeAspect="1" noChangeArrowheads="1"/>
          </p:cNvPicPr>
          <p:nvPr/>
        </p:nvPicPr>
        <p:blipFill>
          <a:blip r:embed="rId2" cstate="print"/>
          <a:srcRect/>
          <a:stretch>
            <a:fillRect/>
          </a:stretch>
        </p:blipFill>
        <p:spPr bwMode="auto">
          <a:xfrm>
            <a:off x="0" y="0"/>
            <a:ext cx="9144000" cy="1447800"/>
          </a:xfrm>
          <a:prstGeom prst="rect">
            <a:avLst/>
          </a:prstGeom>
          <a:noFill/>
        </p:spPr>
      </p:pic>
      <p:sp>
        <p:nvSpPr>
          <p:cNvPr id="5" name="TextBox 4"/>
          <p:cNvSpPr txBox="1"/>
          <p:nvPr/>
        </p:nvSpPr>
        <p:spPr>
          <a:xfrm>
            <a:off x="762000" y="533400"/>
            <a:ext cx="7987636" cy="584775"/>
          </a:xfrm>
          <a:prstGeom prst="rect">
            <a:avLst/>
          </a:prstGeom>
          <a:noFill/>
        </p:spPr>
        <p:txBody>
          <a:bodyPr wrap="none" rtlCol="0">
            <a:spAutoFit/>
          </a:bodyPr>
          <a:lstStyle/>
          <a:p>
            <a:r>
              <a:rPr lang="en-US" sz="3200" b="1" dirty="0" smtClean="0"/>
              <a:t>Following Safety measures should be adopted</a:t>
            </a:r>
            <a:endParaRPr lang="en-US" sz="3200" b="1"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28343"/>
            <a:ext cx="9144000" cy="4093428"/>
          </a:xfrm>
          <a:prstGeom prst="rect">
            <a:avLst/>
          </a:prstGeom>
        </p:spPr>
        <p:txBody>
          <a:bodyPr wrap="square">
            <a:spAutoFit/>
          </a:bodyPr>
          <a:lstStyle/>
          <a:p>
            <a:pPr algn="just"/>
            <a:r>
              <a:rPr lang="en-US" sz="2000" b="1" dirty="0" smtClean="0"/>
              <a:t>(iii) Replacement of Dangerous Machines: </a:t>
            </a:r>
            <a:endParaRPr lang="en-US" sz="2000" dirty="0" smtClean="0"/>
          </a:p>
          <a:p>
            <a:pPr algn="just"/>
            <a:r>
              <a:rPr lang="en-US" sz="2000" dirty="0" smtClean="0"/>
              <a:t>Safety manager has the proper knowledge of new changes as well as the new and safer machines, so he has to make proposal to the manager for replacing the dangerous machines with new and safer machines. </a:t>
            </a:r>
          </a:p>
          <a:p>
            <a:pPr algn="just"/>
            <a:endParaRPr lang="en-US" sz="2000" b="1" dirty="0" smtClean="0"/>
          </a:p>
          <a:p>
            <a:pPr algn="just"/>
            <a:r>
              <a:rPr lang="en-US" sz="2000" b="1" dirty="0" smtClean="0"/>
              <a:t>(iv) Arrangement of Safety Devices: </a:t>
            </a:r>
            <a:endParaRPr lang="en-US" sz="2000" dirty="0" smtClean="0"/>
          </a:p>
          <a:p>
            <a:pPr algn="just"/>
            <a:r>
              <a:rPr lang="en-US" sz="2000" dirty="0" smtClean="0"/>
              <a:t>The engineers can guide the workers who are working on dangerous machines to make arrangements for safety devices. Tight fitting clothing for workers working by the side of dangerous machines should be provided. </a:t>
            </a:r>
          </a:p>
          <a:p>
            <a:pPr algn="just"/>
            <a:endParaRPr lang="en-US" sz="2000" b="1" dirty="0" smtClean="0"/>
          </a:p>
          <a:p>
            <a:pPr algn="just"/>
            <a:r>
              <a:rPr lang="en-US" sz="2000" b="1" dirty="0" smtClean="0"/>
              <a:t>(v) Improvement in Operations: </a:t>
            </a:r>
            <a:endParaRPr lang="en-US" sz="2000" dirty="0" smtClean="0"/>
          </a:p>
          <a:p>
            <a:pPr algn="just"/>
            <a:r>
              <a:rPr lang="en-US" sz="2000" dirty="0" smtClean="0"/>
              <a:t>The engineer can make an improvement in the operation of the machines by regularly inspecting machines and equipment of the factory.</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720840"/>
            <a:ext cx="9144000" cy="2862322"/>
          </a:xfrm>
          <a:prstGeom prst="rect">
            <a:avLst/>
          </a:prstGeom>
        </p:spPr>
        <p:txBody>
          <a:bodyPr wrap="square">
            <a:spAutoFit/>
          </a:bodyPr>
          <a:lstStyle/>
          <a:p>
            <a:pPr algn="just"/>
            <a:r>
              <a:rPr lang="en-US" sz="2000" b="1" dirty="0" smtClean="0"/>
              <a:t>(vi) Arrangement of Fire Equipment: </a:t>
            </a:r>
            <a:endParaRPr lang="en-US" sz="2000" dirty="0" smtClean="0"/>
          </a:p>
          <a:p>
            <a:pPr algn="just"/>
            <a:r>
              <a:rPr lang="en-US" sz="2000" dirty="0" smtClean="0"/>
              <a:t>There are more chances of breaking out of fire in the factory and sometimes fire in the factory becomes a cause of major and dangerous accidents. Such accidents can be minimized by arranging for fire equipment in the factory. </a:t>
            </a:r>
          </a:p>
          <a:p>
            <a:pPr algn="just"/>
            <a:endParaRPr lang="en-US" sz="2000" b="1" dirty="0" smtClean="0"/>
          </a:p>
          <a:p>
            <a:pPr algn="just"/>
            <a:r>
              <a:rPr lang="en-US" sz="2000" b="1" dirty="0" smtClean="0"/>
              <a:t>2. Psychological Approach: </a:t>
            </a:r>
          </a:p>
          <a:p>
            <a:pPr algn="just"/>
            <a:r>
              <a:rPr lang="en-US" sz="2000" dirty="0" smtClean="0"/>
              <a:t>An engineer can only think the ways for improving the machines, equipments, and working conditions. All this reduces only a small part of accidents. Eighty per cent accidents are the result of the human defects.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5000" y="762000"/>
            <a:ext cx="5741315" cy="461665"/>
          </a:xfrm>
          <a:prstGeom prst="rect">
            <a:avLst/>
          </a:prstGeom>
          <a:noFill/>
        </p:spPr>
        <p:txBody>
          <a:bodyPr wrap="none" rtlCol="0">
            <a:spAutoFit/>
          </a:bodyPr>
          <a:lstStyle/>
          <a:p>
            <a:r>
              <a:rPr lang="en-US" sz="2400" b="1" dirty="0" smtClean="0"/>
              <a:t>DISADVANTAGES OF SOLE PROPRIETORSHIP</a:t>
            </a:r>
            <a:endParaRPr lang="en-US" b="1" dirty="0"/>
          </a:p>
        </p:txBody>
      </p:sp>
      <p:sp>
        <p:nvSpPr>
          <p:cNvPr id="3" name="Rectangle 2"/>
          <p:cNvSpPr/>
          <p:nvPr/>
        </p:nvSpPr>
        <p:spPr>
          <a:xfrm>
            <a:off x="0" y="1371600"/>
            <a:ext cx="9144000" cy="3785652"/>
          </a:xfrm>
          <a:prstGeom prst="rect">
            <a:avLst/>
          </a:prstGeom>
        </p:spPr>
        <p:txBody>
          <a:bodyPr wrap="square">
            <a:spAutoFit/>
          </a:bodyPr>
          <a:lstStyle/>
          <a:p>
            <a:pPr algn="just">
              <a:buFontTx/>
              <a:buNone/>
            </a:pPr>
            <a:r>
              <a:rPr lang="en-US" sz="2000" b="1" dirty="0" smtClean="0"/>
              <a:t>Unlimited  Liability:  T</a:t>
            </a:r>
            <a:r>
              <a:rPr lang="en-US" sz="2000" dirty="0" smtClean="0"/>
              <a:t>he liability of business  is  recovered  from  the personal assets of the owner. It restricts the sole trader to take more risk and increases the volume of his business.</a:t>
            </a:r>
          </a:p>
          <a:p>
            <a:pPr algn="just">
              <a:buFontTx/>
              <a:buNone/>
            </a:pPr>
            <a:endParaRPr lang="en-US" sz="2000" dirty="0" smtClean="0"/>
          </a:p>
          <a:p>
            <a:pPr algn="just">
              <a:buFontTx/>
              <a:buNone/>
            </a:pPr>
            <a:r>
              <a:rPr lang="en-US" sz="2000" dirty="0" smtClean="0"/>
              <a:t> </a:t>
            </a:r>
            <a:r>
              <a:rPr lang="en-US" sz="2000" b="1" dirty="0" smtClean="0"/>
              <a:t>Limited Financial Resources: </a:t>
            </a:r>
            <a:r>
              <a:rPr lang="en-US" sz="2000" dirty="0" smtClean="0"/>
              <a:t>The ability to raise and borrow money by one individual is always limited. The inadequacy of finance is a major handicap for the growth of sole proprietorship.</a:t>
            </a:r>
          </a:p>
          <a:p>
            <a:pPr algn="just">
              <a:buFontTx/>
              <a:buNone/>
            </a:pPr>
            <a:endParaRPr lang="en-US" sz="2000" dirty="0" smtClean="0"/>
          </a:p>
          <a:p>
            <a:pPr algn="just">
              <a:buFontTx/>
              <a:buNone/>
            </a:pPr>
            <a:r>
              <a:rPr lang="en-US" sz="2000" b="1" dirty="0" smtClean="0"/>
              <a:t>Limited Capacity of Individual: </a:t>
            </a:r>
            <a:r>
              <a:rPr lang="en-US" sz="2000" dirty="0" smtClean="0"/>
              <a:t>An individual has limited knowledge and skill. Thus his capacities to undertake responsibilities, his capacity to manage, to take decisions and to bear the risks of business are also limited.</a:t>
            </a:r>
          </a:p>
          <a:p>
            <a:pPr algn="just">
              <a:buFontTx/>
              <a:buNone/>
            </a:pPr>
            <a:r>
              <a:rPr lang="en-US" sz="2000" dirty="0" smtClean="0"/>
              <a:t> </a:t>
            </a:r>
          </a:p>
        </p:txBody>
      </p:sp>
      <p:sp>
        <p:nvSpPr>
          <p:cNvPr id="4" name="TextBox 3"/>
          <p:cNvSpPr txBox="1"/>
          <p:nvPr/>
        </p:nvSpPr>
        <p:spPr>
          <a:xfrm>
            <a:off x="1600200" y="5029200"/>
            <a:ext cx="7543800" cy="1323439"/>
          </a:xfrm>
          <a:prstGeom prst="rect">
            <a:avLst/>
          </a:prstGeom>
          <a:noFill/>
        </p:spPr>
        <p:txBody>
          <a:bodyPr wrap="square" rtlCol="0">
            <a:spAutoFit/>
          </a:bodyPr>
          <a:lstStyle/>
          <a:p>
            <a:r>
              <a:rPr lang="en-US" sz="2000" b="1" dirty="0" smtClean="0"/>
              <a:t>Uncertainty of duration: </a:t>
            </a:r>
            <a:r>
              <a:rPr lang="en-US" sz="2000" dirty="0" smtClean="0"/>
              <a:t>The existence of a sole trader business is linked with the life of the proprietor. Illness, death or insolvency of the owner brings an end to the business. The continuity of business operation is, therefore, uncertain.</a:t>
            </a:r>
            <a:endParaRPr lang="en-US" sz="2000"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24000"/>
            <a:ext cx="8991600" cy="4247317"/>
          </a:xfrm>
          <a:prstGeom prst="rect">
            <a:avLst/>
          </a:prstGeom>
        </p:spPr>
        <p:txBody>
          <a:bodyPr wrap="square">
            <a:spAutoFit/>
          </a:bodyPr>
          <a:lstStyle/>
          <a:p>
            <a:pPr algn="just"/>
            <a:r>
              <a:rPr lang="en-US" b="1" dirty="0" smtClean="0"/>
              <a:t>(</a:t>
            </a:r>
            <a:r>
              <a:rPr lang="en-US" b="1" dirty="0" err="1" smtClean="0"/>
              <a:t>i</a:t>
            </a:r>
            <a:r>
              <a:rPr lang="en-US" b="1" dirty="0" smtClean="0"/>
              <a:t>) Proper Selection: </a:t>
            </a:r>
            <a:endParaRPr lang="en-US" dirty="0" smtClean="0"/>
          </a:p>
          <a:p>
            <a:pPr algn="just"/>
            <a:r>
              <a:rPr lang="en-US" dirty="0" smtClean="0"/>
              <a:t>Most of the accidents in the factory are due to the reasons that the workers do not take interest in the work or  afraid of operating a machine or they do not follow the instructions. Such worker should not be allowed to work in the factory. Only qualified, experienced, and attentive workers should be allowed to work on machine. </a:t>
            </a:r>
          </a:p>
          <a:p>
            <a:pPr algn="just"/>
            <a:endParaRPr lang="en-US" b="1" dirty="0" smtClean="0"/>
          </a:p>
          <a:p>
            <a:pPr algn="just"/>
            <a:r>
              <a:rPr lang="en-US" b="1" dirty="0" smtClean="0"/>
              <a:t>(ii) Proper Placement: </a:t>
            </a:r>
            <a:endParaRPr lang="en-US" dirty="0" smtClean="0"/>
          </a:p>
          <a:p>
            <a:pPr algn="just"/>
            <a:r>
              <a:rPr lang="en-US" dirty="0" smtClean="0"/>
              <a:t>Worker should be placed on the job keeping in mind the nature, interest, and experience of the worker regarding the job. Worker should not be appointed at a place where they don’t want to work because if it is done, he will not take interest in his work. </a:t>
            </a:r>
          </a:p>
          <a:p>
            <a:pPr algn="just"/>
            <a:endParaRPr lang="en-US" b="1" dirty="0" smtClean="0"/>
          </a:p>
          <a:p>
            <a:pPr algn="just"/>
            <a:r>
              <a:rPr lang="en-US" b="1" dirty="0" smtClean="0"/>
              <a:t>(iii) Convincing of Importance of Safety:</a:t>
            </a:r>
            <a:endParaRPr lang="en-US" dirty="0" smtClean="0"/>
          </a:p>
          <a:p>
            <a:pPr algn="just"/>
            <a:r>
              <a:rPr lang="en-US" dirty="0" smtClean="0"/>
              <a:t>Each and every worker should be provided full and proper knowledge of safety. Worker should know the importance of safety and management must make continuous efforts for motivating workers to do their job with utmost safety. </a:t>
            </a:r>
          </a:p>
        </p:txBody>
      </p:sp>
      <p:pic>
        <p:nvPicPr>
          <p:cNvPr id="4" name="Picture 3" descr="C:\Users\hp\Desktop\PMPE IMAGES\teal-bumpy-header.jpg"/>
          <p:cNvPicPr>
            <a:picLocks noChangeAspect="1" noChangeArrowheads="1"/>
          </p:cNvPicPr>
          <p:nvPr/>
        </p:nvPicPr>
        <p:blipFill>
          <a:blip r:embed="rId2" cstate="print"/>
          <a:srcRect/>
          <a:stretch>
            <a:fillRect/>
          </a:stretch>
        </p:blipFill>
        <p:spPr bwMode="auto">
          <a:xfrm>
            <a:off x="0" y="0"/>
            <a:ext cx="9144000" cy="1447800"/>
          </a:xfrm>
          <a:prstGeom prst="rect">
            <a:avLst/>
          </a:prstGeom>
          <a:noFill/>
        </p:spPr>
      </p:pic>
      <p:sp>
        <p:nvSpPr>
          <p:cNvPr id="5" name="TextBox 4"/>
          <p:cNvSpPr txBox="1"/>
          <p:nvPr/>
        </p:nvSpPr>
        <p:spPr>
          <a:xfrm>
            <a:off x="304801" y="457200"/>
            <a:ext cx="8458200" cy="769441"/>
          </a:xfrm>
          <a:prstGeom prst="rect">
            <a:avLst/>
          </a:prstGeom>
          <a:noFill/>
        </p:spPr>
        <p:txBody>
          <a:bodyPr wrap="square" rtlCol="0">
            <a:spAutoFit/>
          </a:bodyPr>
          <a:lstStyle/>
          <a:p>
            <a:pPr algn="ctr"/>
            <a:r>
              <a:rPr lang="en-US" sz="2200" b="1" dirty="0" smtClean="0"/>
              <a:t>A Psychologist can take the  following steps in providing the safety  measures</a:t>
            </a:r>
            <a:endParaRPr lang="en-US" sz="2200" b="1"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85800"/>
            <a:ext cx="9144000" cy="5016758"/>
          </a:xfrm>
          <a:prstGeom prst="rect">
            <a:avLst/>
          </a:prstGeom>
        </p:spPr>
        <p:txBody>
          <a:bodyPr wrap="square">
            <a:spAutoFit/>
          </a:bodyPr>
          <a:lstStyle/>
          <a:p>
            <a:pPr algn="just"/>
            <a:r>
              <a:rPr lang="en-US" sz="2000" b="1" dirty="0" smtClean="0"/>
              <a:t>(iv) Training: </a:t>
            </a:r>
            <a:endParaRPr lang="en-US" sz="2000" dirty="0" smtClean="0"/>
          </a:p>
          <a:p>
            <a:pPr algn="just"/>
            <a:r>
              <a:rPr lang="en-US" sz="2000" dirty="0" smtClean="0"/>
              <a:t>training is provided to the workers regarding their work in the factory but management should take care of them and only trained workers should be allowed to operate upon machinery. </a:t>
            </a:r>
          </a:p>
          <a:p>
            <a:pPr algn="just"/>
            <a:endParaRPr lang="en-US" sz="2000" b="1" dirty="0" smtClean="0"/>
          </a:p>
          <a:p>
            <a:pPr algn="just"/>
            <a:r>
              <a:rPr lang="en-US" sz="2000" b="1" dirty="0" smtClean="0"/>
              <a:t>(v) Motivating Safety Habit: </a:t>
            </a:r>
            <a:endParaRPr lang="en-US" sz="2000" dirty="0" smtClean="0"/>
          </a:p>
          <a:p>
            <a:pPr algn="just"/>
            <a:r>
              <a:rPr lang="en-US" sz="2000" dirty="0" smtClean="0"/>
              <a:t>Management should make continuous efforts for motivating the workers to do their job with utmost safety. Provision should also be made for awarding reward to the workers who make record of safety and make regular use of safety measures to those who make concrete proposal for safety in the factory.</a:t>
            </a:r>
          </a:p>
          <a:p>
            <a:pPr algn="just"/>
            <a:endParaRPr lang="en-US" sz="2000" b="1" dirty="0" smtClean="0"/>
          </a:p>
          <a:p>
            <a:pPr algn="just"/>
            <a:r>
              <a:rPr lang="en-US" sz="2000" b="1" dirty="0" smtClean="0"/>
              <a:t>(vi) Strict Rules:</a:t>
            </a:r>
            <a:endParaRPr lang="en-US" sz="2000" dirty="0" smtClean="0"/>
          </a:p>
          <a:p>
            <a:pPr algn="just"/>
            <a:r>
              <a:rPr lang="en-US" sz="2000" dirty="0" smtClean="0"/>
              <a:t>Rules meant for the use of safety methods and for prohibiting the untrained workers from causing any disturbance to the machines in the factory should strictly enforced. And provisions should also be made for the worker who violates these rules. Safety rules should be strictly enforced in the factory. </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28800"/>
            <a:ext cx="9144000" cy="1015663"/>
          </a:xfrm>
          <a:prstGeom prst="rect">
            <a:avLst/>
          </a:prstGeom>
        </p:spPr>
        <p:txBody>
          <a:bodyPr wrap="square">
            <a:spAutoFit/>
          </a:bodyPr>
          <a:lstStyle/>
          <a:p>
            <a:pPr algn="just"/>
            <a:r>
              <a:rPr lang="en-US" sz="2000" dirty="0" smtClean="0">
                <a:hlinkClick r:id="rId2"/>
              </a:rPr>
              <a:t>Industrial safety</a:t>
            </a:r>
            <a:r>
              <a:rPr lang="en-US" sz="2000" dirty="0" smtClean="0"/>
              <a:t> refers to the management of all operations and events within an industry in order to protect its employees and assets by minimizing hazards, risks, accidents, and near misses.</a:t>
            </a:r>
          </a:p>
        </p:txBody>
      </p:sp>
      <p:pic>
        <p:nvPicPr>
          <p:cNvPr id="4" name="Picture 3" descr="C:\Users\hp\Desktop\PMPE IMAGES\teal-bumpy-header.jpg"/>
          <p:cNvPicPr>
            <a:picLocks noChangeAspect="1" noChangeArrowheads="1"/>
          </p:cNvPicPr>
          <p:nvPr/>
        </p:nvPicPr>
        <p:blipFill>
          <a:blip r:embed="rId3" cstate="print"/>
          <a:srcRect/>
          <a:stretch>
            <a:fillRect/>
          </a:stretch>
        </p:blipFill>
        <p:spPr bwMode="auto">
          <a:xfrm>
            <a:off x="0" y="0"/>
            <a:ext cx="9144000" cy="1447800"/>
          </a:xfrm>
          <a:prstGeom prst="rect">
            <a:avLst/>
          </a:prstGeom>
          <a:noFill/>
        </p:spPr>
      </p:pic>
      <p:sp>
        <p:nvSpPr>
          <p:cNvPr id="5" name="TextBox 4"/>
          <p:cNvSpPr txBox="1"/>
          <p:nvPr/>
        </p:nvSpPr>
        <p:spPr>
          <a:xfrm>
            <a:off x="2514600" y="609600"/>
            <a:ext cx="3582006" cy="584775"/>
          </a:xfrm>
          <a:prstGeom prst="rect">
            <a:avLst/>
          </a:prstGeom>
          <a:noFill/>
        </p:spPr>
        <p:txBody>
          <a:bodyPr wrap="none" rtlCol="0">
            <a:spAutoFit/>
          </a:bodyPr>
          <a:lstStyle/>
          <a:p>
            <a:r>
              <a:rPr lang="en-US" sz="3200" b="1" dirty="0" smtClean="0"/>
              <a:t>INDUSTRIAL SAFETY</a:t>
            </a:r>
            <a:endParaRPr lang="en-US" sz="3200" b="1" dirty="0"/>
          </a:p>
        </p:txBody>
      </p:sp>
      <p:pic>
        <p:nvPicPr>
          <p:cNvPr id="3074" name="Picture 2" descr="C:\Users\hp\Desktop\PMPE IMAGES\images (16).jpg"/>
          <p:cNvPicPr>
            <a:picLocks noChangeAspect="1" noChangeArrowheads="1"/>
          </p:cNvPicPr>
          <p:nvPr/>
        </p:nvPicPr>
        <p:blipFill>
          <a:blip r:embed="rId4" cstate="print"/>
          <a:srcRect/>
          <a:stretch>
            <a:fillRect/>
          </a:stretch>
        </p:blipFill>
        <p:spPr bwMode="auto">
          <a:xfrm>
            <a:off x="0" y="2971800"/>
            <a:ext cx="9144000" cy="2438400"/>
          </a:xfrm>
          <a:prstGeom prst="rect">
            <a:avLst/>
          </a:prstGeom>
          <a:noFill/>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676400"/>
            <a:ext cx="9144000" cy="4093428"/>
          </a:xfrm>
          <a:prstGeom prst="rect">
            <a:avLst/>
          </a:prstGeom>
        </p:spPr>
        <p:txBody>
          <a:bodyPr wrap="square">
            <a:spAutoFit/>
          </a:bodyPr>
          <a:lstStyle/>
          <a:p>
            <a:pPr algn="just"/>
            <a:r>
              <a:rPr lang="en-US" sz="2000" dirty="0" smtClean="0"/>
              <a:t>The Factories Act, 1948, insists that the following preventive measures must be adopted in industrial establishments:</a:t>
            </a:r>
          </a:p>
          <a:p>
            <a:pPr algn="just"/>
            <a:r>
              <a:rPr lang="en-US" sz="2000" dirty="0" smtClean="0"/>
              <a:t>1. Cleanliness: Every factory should be kept clean and free from effluvia - from drain and privy refuse, and from dirt. It should be whitewashed at least once in 14 months or painted at least once in five years. Floors should be cleaned, at least once every week, with some disinfecting fluid.</a:t>
            </a:r>
          </a:p>
          <a:p>
            <a:pPr algn="just"/>
            <a:r>
              <a:rPr lang="en-US" sz="2000" dirty="0" smtClean="0"/>
              <a:t>2. Disposal of Wastes and Effluents: Effective arrangements should be made for their disposal and/or treatment.</a:t>
            </a:r>
          </a:p>
          <a:p>
            <a:pPr algn="just"/>
            <a:r>
              <a:rPr lang="en-US" sz="2000" dirty="0" smtClean="0"/>
              <a:t>3. Ventilation and Temperature: Provision should be made for the circulation of fresh air, and temperature should be maintained by building walls and roofs of such materials as would keep it within reasonable limits. High temperature may be controlled by whitewashing, spraying and insulating the factory premises and by screening outside walls, roofs and windows.</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447800"/>
          </a:xfrm>
          <a:prstGeom prst="rect">
            <a:avLst/>
          </a:prstGeom>
          <a:noFill/>
        </p:spPr>
      </p:pic>
      <p:sp>
        <p:nvSpPr>
          <p:cNvPr id="4" name="TextBox 3"/>
          <p:cNvSpPr txBox="1"/>
          <p:nvPr/>
        </p:nvSpPr>
        <p:spPr>
          <a:xfrm>
            <a:off x="685800" y="533400"/>
            <a:ext cx="7919860" cy="584775"/>
          </a:xfrm>
          <a:prstGeom prst="rect">
            <a:avLst/>
          </a:prstGeom>
          <a:noFill/>
        </p:spPr>
        <p:txBody>
          <a:bodyPr wrap="none" rtlCol="0">
            <a:spAutoFit/>
          </a:bodyPr>
          <a:lstStyle/>
          <a:p>
            <a:r>
              <a:rPr lang="en-US" sz="3200" b="1" dirty="0" smtClean="0"/>
              <a:t>SAFETY IN INDIA UNDER FACTORIES ACT 1948</a:t>
            </a:r>
            <a:endParaRPr lang="en-US" sz="3200" b="1"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81000"/>
            <a:ext cx="8991600" cy="5324535"/>
          </a:xfrm>
          <a:prstGeom prst="rect">
            <a:avLst/>
          </a:prstGeom>
        </p:spPr>
        <p:txBody>
          <a:bodyPr wrap="square">
            <a:spAutoFit/>
          </a:bodyPr>
          <a:lstStyle/>
          <a:p>
            <a:pPr algn="just"/>
            <a:r>
              <a:rPr lang="en-US" sz="2000" dirty="0" smtClean="0"/>
              <a:t>4. Dust and Fumes: Effective measures should be taken to prevent,  reduce, the inhalation and accumulation of dust and fumes. Exhaust appliances should be used near the point of the origin of dust and fumes.</a:t>
            </a:r>
          </a:p>
          <a:p>
            <a:pPr algn="just"/>
            <a:r>
              <a:rPr lang="en-US" sz="2000" dirty="0" smtClean="0"/>
              <a:t>5. Lighting: Sufficient and suitable lighting, natural or artificial or both should be made available in the factory premises,</a:t>
            </a:r>
          </a:p>
          <a:p>
            <a:pPr algn="just"/>
            <a:r>
              <a:rPr lang="en-US" sz="2000" dirty="0" smtClean="0"/>
              <a:t>6. Overcrowding: No room should be overcrowded. There should be sufficient space for every worker.</a:t>
            </a:r>
          </a:p>
          <a:p>
            <a:pPr algn="just"/>
            <a:r>
              <a:rPr lang="en-US" sz="2000" dirty="0" smtClean="0"/>
              <a:t>7. Drinking Water: A sufficient quantity of cool drinking water should be made available for the employees throughout the year, particularly during the hot summer months.</a:t>
            </a:r>
          </a:p>
          <a:p>
            <a:pPr algn="just"/>
            <a:r>
              <a:rPr lang="en-US" sz="2000" dirty="0" smtClean="0"/>
              <a:t>8. Latrines and Urinals: Adequate latrines and urinals should be separately provided for men and women employees.</a:t>
            </a:r>
          </a:p>
          <a:p>
            <a:pPr algn="just"/>
            <a:r>
              <a:rPr lang="en-US" sz="2000" dirty="0" smtClean="0"/>
              <a:t>9.  First  Aid  Appliances:  There  should  be  an  adequate  number  of  boxes  containing  first  aid materials, qualified personnel to administer first aid, and an ambulance or at least a room where an injured employee may be given first aid.</a:t>
            </a:r>
          </a:p>
          <a:p>
            <a:pPr algn="just"/>
            <a:r>
              <a:rPr lang="en-US" sz="2000" dirty="0" smtClean="0"/>
              <a:t>Safety Officer: where 500 or more workers employed in factory, there should be safety officer</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057400"/>
            <a:ext cx="9144000" cy="2554545"/>
          </a:xfrm>
          <a:prstGeom prst="rect">
            <a:avLst/>
          </a:prstGeom>
        </p:spPr>
        <p:txBody>
          <a:bodyPr wrap="square">
            <a:spAutoFit/>
          </a:bodyPr>
          <a:lstStyle/>
          <a:p>
            <a:pPr algn="just"/>
            <a:r>
              <a:rPr lang="en-US" sz="2000" dirty="0" smtClean="0"/>
              <a:t>To  formulate  safety  procedure,  safety  policy,  safety  requirements  and  standard  of  the company.</a:t>
            </a:r>
          </a:p>
          <a:p>
            <a:pPr algn="just"/>
            <a:r>
              <a:rPr lang="en-US" sz="2000" dirty="0" smtClean="0"/>
              <a:t>·     To act as chairman or secretary or, in any other capacity on the works safety committees. </a:t>
            </a:r>
          </a:p>
          <a:p>
            <a:pPr algn="just"/>
            <a:r>
              <a:rPr lang="en-US" sz="2000" dirty="0" smtClean="0"/>
              <a:t>·   To promote formation of such committees, where they do not exist.</a:t>
            </a:r>
            <a:br>
              <a:rPr lang="en-US" sz="2000" dirty="0" smtClean="0"/>
            </a:br>
            <a:r>
              <a:rPr lang="en-US" sz="2000" dirty="0" smtClean="0"/>
              <a:t>·           To administer safety suggestion schemes. </a:t>
            </a:r>
          </a:p>
          <a:p>
            <a:pPr algn="just"/>
            <a:r>
              <a:rPr lang="en-US" sz="2000" dirty="0" smtClean="0"/>
              <a:t>·       To organize safety education, training, publicity at various levels of companies operations</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447800"/>
          </a:xfrm>
          <a:prstGeom prst="rect">
            <a:avLst/>
          </a:prstGeom>
          <a:noFill/>
        </p:spPr>
      </p:pic>
      <p:sp>
        <p:nvSpPr>
          <p:cNvPr id="4" name="TextBox 3"/>
          <p:cNvSpPr txBox="1"/>
          <p:nvPr/>
        </p:nvSpPr>
        <p:spPr>
          <a:xfrm>
            <a:off x="762000" y="228600"/>
            <a:ext cx="7848600" cy="1077218"/>
          </a:xfrm>
          <a:prstGeom prst="rect">
            <a:avLst/>
          </a:prstGeom>
          <a:noFill/>
        </p:spPr>
        <p:txBody>
          <a:bodyPr wrap="square" rtlCol="0">
            <a:spAutoFit/>
          </a:bodyPr>
          <a:lstStyle/>
          <a:p>
            <a:pPr algn="ctr"/>
            <a:r>
              <a:rPr lang="en-US" sz="3200" b="1" dirty="0" smtClean="0"/>
              <a:t>ROLE OF SAFETY OFFICER IN THE </a:t>
            </a:r>
            <a:r>
              <a:rPr lang="en-US" sz="3200" b="1" dirty="0" err="1" smtClean="0"/>
              <a:t>ORGANISATION</a:t>
            </a:r>
            <a:endParaRPr lang="en-US" sz="3200" b="1"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305342"/>
            <a:ext cx="9144000" cy="3477875"/>
          </a:xfrm>
          <a:prstGeom prst="rect">
            <a:avLst/>
          </a:prstGeom>
        </p:spPr>
        <p:txBody>
          <a:bodyPr wrap="square">
            <a:spAutoFit/>
          </a:bodyPr>
          <a:lstStyle/>
          <a:p>
            <a:pPr algn="just"/>
            <a:r>
              <a:rPr lang="en-US" dirty="0" smtClean="0"/>
              <a:t>·          </a:t>
            </a:r>
            <a:r>
              <a:rPr lang="en-US" sz="2000" dirty="0" smtClean="0"/>
              <a:t>To investigate the causes of industrial injuries and the circumstances leading to accidents.</a:t>
            </a:r>
          </a:p>
          <a:p>
            <a:pPr algn="just"/>
            <a:endParaRPr lang="en-US" sz="2000" dirty="0" smtClean="0"/>
          </a:p>
          <a:p>
            <a:pPr algn="just"/>
            <a:r>
              <a:rPr lang="en-US" sz="2000" dirty="0" smtClean="0"/>
              <a:t>·          To act in close liaison with governmental and non-governmental agencies.</a:t>
            </a:r>
          </a:p>
          <a:p>
            <a:pPr algn="just"/>
            <a:endParaRPr lang="en-US" sz="2000" dirty="0" smtClean="0"/>
          </a:p>
          <a:p>
            <a:pPr algn="just"/>
            <a:r>
              <a:rPr lang="en-US" sz="2000" dirty="0" smtClean="0"/>
              <a:t>·          To co-ordinate the safety effort of the company in every possible way.</a:t>
            </a:r>
          </a:p>
          <a:p>
            <a:pPr algn="just"/>
            <a:endParaRPr lang="en-US" sz="2000" dirty="0" smtClean="0"/>
          </a:p>
          <a:p>
            <a:pPr algn="just"/>
            <a:r>
              <a:rPr lang="en-US" sz="2000" dirty="0" smtClean="0"/>
              <a:t>·          To assess critically the safety performance of the organization and if necessary, conduct safety training </a:t>
            </a:r>
            <a:r>
              <a:rPr lang="en-US" sz="2000" dirty="0" err="1" smtClean="0"/>
              <a:t>programmes</a:t>
            </a:r>
            <a:r>
              <a:rPr lang="en-US" sz="2000" dirty="0" smtClean="0"/>
              <a:t> and feedback sessions on an ongoing basis.</a:t>
            </a:r>
          </a:p>
          <a:p>
            <a:pPr algn="just"/>
            <a:endParaRPr lang="en-US" sz="2000" dirty="0" smtClean="0"/>
          </a:p>
          <a:p>
            <a:pPr algn="just"/>
            <a:r>
              <a:rPr lang="en-US" sz="2000" dirty="0" smtClean="0"/>
              <a:t>·</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05000"/>
            <a:ext cx="9144000" cy="1015663"/>
          </a:xfrm>
          <a:prstGeom prst="rect">
            <a:avLst/>
          </a:prstGeom>
        </p:spPr>
        <p:txBody>
          <a:bodyPr wrap="square">
            <a:spAutoFit/>
          </a:bodyPr>
          <a:lstStyle/>
          <a:p>
            <a:pPr algn="just"/>
            <a:r>
              <a:rPr lang="en-US" sz="2000" dirty="0" smtClean="0"/>
              <a:t>	Plant layout is the most effective physical arrangement, </a:t>
            </a:r>
            <a:r>
              <a:rPr lang="en-US" sz="2000" dirty="0" err="1" smtClean="0"/>
              <a:t>i.e</a:t>
            </a:r>
            <a:r>
              <a:rPr lang="en-US" sz="2000" dirty="0" smtClean="0"/>
              <a:t> arrangement of machines, processing equipment and service departments to achieve greatest co-ordination and efficiency of 4M’s (Men, Materials, Machines and Methods) in a plant. </a:t>
            </a:r>
            <a:endParaRPr lang="en-US" dirty="0" smtClean="0"/>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447800"/>
          </a:xfrm>
          <a:prstGeom prst="rect">
            <a:avLst/>
          </a:prstGeom>
          <a:noFill/>
        </p:spPr>
      </p:pic>
      <p:sp>
        <p:nvSpPr>
          <p:cNvPr id="4" name="TextBox 3"/>
          <p:cNvSpPr txBox="1"/>
          <p:nvPr/>
        </p:nvSpPr>
        <p:spPr>
          <a:xfrm>
            <a:off x="3124200" y="533400"/>
            <a:ext cx="2726196" cy="584775"/>
          </a:xfrm>
          <a:prstGeom prst="rect">
            <a:avLst/>
          </a:prstGeom>
          <a:noFill/>
        </p:spPr>
        <p:txBody>
          <a:bodyPr wrap="none" rtlCol="0">
            <a:spAutoFit/>
          </a:bodyPr>
          <a:lstStyle/>
          <a:p>
            <a:r>
              <a:rPr lang="en-US" sz="3200" b="1" dirty="0" smtClean="0"/>
              <a:t>PLANT LAYOUT</a:t>
            </a:r>
            <a:endParaRPr lang="en-US" b="1" dirty="0"/>
          </a:p>
        </p:txBody>
      </p:sp>
      <p:pic>
        <p:nvPicPr>
          <p:cNvPr id="4099" name="Picture 3" descr="C:\Users\hp\Desktop\PMPE IMAGES\images (17).jpg"/>
          <p:cNvPicPr>
            <a:picLocks noChangeAspect="1" noChangeArrowheads="1"/>
          </p:cNvPicPr>
          <p:nvPr/>
        </p:nvPicPr>
        <p:blipFill>
          <a:blip r:embed="rId3" cstate="print"/>
          <a:srcRect/>
          <a:stretch>
            <a:fillRect/>
          </a:stretch>
        </p:blipFill>
        <p:spPr bwMode="auto">
          <a:xfrm>
            <a:off x="1524000" y="3124200"/>
            <a:ext cx="7391400" cy="3505200"/>
          </a:xfrm>
          <a:prstGeom prst="rect">
            <a:avLst/>
          </a:prstGeom>
          <a:noFill/>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82341"/>
            <a:ext cx="8991600" cy="2862322"/>
          </a:xfrm>
          <a:prstGeom prst="rect">
            <a:avLst/>
          </a:prstGeom>
        </p:spPr>
        <p:txBody>
          <a:bodyPr wrap="square">
            <a:spAutoFit/>
          </a:bodyPr>
          <a:lstStyle/>
          <a:p>
            <a:pPr algn="just"/>
            <a:r>
              <a:rPr lang="en-US" sz="2000" dirty="0" smtClean="0"/>
              <a:t>According to James Lundy, </a:t>
            </a:r>
            <a:r>
              <a:rPr lang="en-US" sz="2000" b="1" dirty="0" smtClean="0"/>
              <a:t>“Layout identically involves the allocation of space and the arrangement of equipment in such a manner that overall operating costs are minimized.” </a:t>
            </a:r>
          </a:p>
          <a:p>
            <a:pPr algn="just"/>
            <a:endParaRPr lang="en-US" sz="2000" b="1" dirty="0" smtClean="0"/>
          </a:p>
          <a:p>
            <a:pPr algn="just"/>
            <a:r>
              <a:rPr lang="en-US" sz="2000" dirty="0" smtClean="0"/>
              <a:t>In the words of </a:t>
            </a:r>
            <a:r>
              <a:rPr lang="en-US" sz="2000" dirty="0" err="1" smtClean="0"/>
              <a:t>Mallick</a:t>
            </a:r>
            <a:r>
              <a:rPr lang="en-US" sz="2000" dirty="0" smtClean="0"/>
              <a:t> and </a:t>
            </a:r>
            <a:r>
              <a:rPr lang="en-US" sz="2000" dirty="0" err="1" smtClean="0"/>
              <a:t>Gandreau</a:t>
            </a:r>
            <a:r>
              <a:rPr lang="en-US" sz="2000" dirty="0" smtClean="0"/>
              <a:t>, “Plant layout is a floor plan for determining and arranging the designed machinery and equipment of a plant, in the best place, to permit the quickest flow of material, at the lowest cost and with the minimum handling in processing the product, from the receipt of raw material to the shipment of finished product.”</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447800"/>
          </a:xfrm>
          <a:prstGeom prst="rect">
            <a:avLst/>
          </a:prstGeom>
          <a:noFill/>
        </p:spPr>
      </p:pic>
      <p:sp>
        <p:nvSpPr>
          <p:cNvPr id="4" name="TextBox 3"/>
          <p:cNvSpPr txBox="1"/>
          <p:nvPr/>
        </p:nvSpPr>
        <p:spPr>
          <a:xfrm>
            <a:off x="0" y="533400"/>
            <a:ext cx="2481770" cy="584775"/>
          </a:xfrm>
          <a:prstGeom prst="rect">
            <a:avLst/>
          </a:prstGeom>
          <a:noFill/>
        </p:spPr>
        <p:txBody>
          <a:bodyPr wrap="none" rtlCol="0">
            <a:spAutoFit/>
          </a:bodyPr>
          <a:lstStyle/>
          <a:p>
            <a:r>
              <a:rPr lang="en-US" sz="3200" b="1" dirty="0" smtClean="0"/>
              <a:t>DEFINITION : </a:t>
            </a:r>
            <a:endParaRPr lang="en-US" sz="3200" b="1"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28343"/>
            <a:ext cx="9144000" cy="3785652"/>
          </a:xfrm>
          <a:prstGeom prst="rect">
            <a:avLst/>
          </a:prstGeom>
        </p:spPr>
        <p:txBody>
          <a:bodyPr wrap="square">
            <a:spAutoFit/>
          </a:bodyPr>
          <a:lstStyle/>
          <a:p>
            <a:pPr algn="just"/>
            <a:r>
              <a:rPr lang="en-US" sz="2000" dirty="0" smtClean="0"/>
              <a:t>	According to Apple, “Plant layout is planning the path each component/part of the product is to follow through the plant, coordinating the paths of the various parts so that the manufacturing processes may be carried out in the most economical manner, then preparing drawing or other representation of the arrangement and finally seeing that the plan is properly put into effect.” (Plant Layout and Material Handling by Apple).</a:t>
            </a:r>
          </a:p>
          <a:p>
            <a:pPr algn="just"/>
            <a:endParaRPr lang="en-US" sz="2000" dirty="0" smtClean="0"/>
          </a:p>
          <a:p>
            <a:pPr algn="just"/>
            <a:endParaRPr lang="en-US" sz="2000" dirty="0" smtClean="0"/>
          </a:p>
          <a:p>
            <a:pPr algn="just"/>
            <a:r>
              <a:rPr lang="en-US" sz="2000" dirty="0" smtClean="0"/>
              <a:t>	In the words of </a:t>
            </a:r>
            <a:r>
              <a:rPr lang="en-US" sz="2000" dirty="0" err="1" smtClean="0"/>
              <a:t>Sansonneti</a:t>
            </a:r>
            <a:r>
              <a:rPr lang="en-US" sz="2000" dirty="0" smtClean="0"/>
              <a:t> and </a:t>
            </a:r>
            <a:r>
              <a:rPr lang="en-US" sz="2000" dirty="0" err="1" smtClean="0"/>
              <a:t>Mallick</a:t>
            </a:r>
            <a:r>
              <a:rPr lang="en-US" sz="2000" dirty="0" smtClean="0"/>
              <a:t> (Factory Management, Vol. 103) </a:t>
            </a:r>
            <a:r>
              <a:rPr lang="en-US" sz="2000" b="1" dirty="0" smtClean="0"/>
              <a:t>“It is placing the right equipment, coupled with right place, to permit the processing of a product unit in the most effective manner, through the shortest possible distance and in the shortest possible time</a:t>
            </a:r>
            <a:endParaRPr lang="en-US" sz="20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hp\Desktop\PMPE IMAGES\partnership-banner-web-icon-business-consult_35632-112.jpg"/>
          <p:cNvPicPr>
            <a:picLocks noChangeAspect="1" noChangeArrowheads="1"/>
          </p:cNvPicPr>
          <p:nvPr/>
        </p:nvPicPr>
        <p:blipFill>
          <a:blip r:embed="rId2" cstate="print"/>
          <a:srcRect/>
          <a:stretch>
            <a:fillRect/>
          </a:stretch>
        </p:blipFill>
        <p:spPr bwMode="auto">
          <a:xfrm>
            <a:off x="0" y="0"/>
            <a:ext cx="9144000" cy="1819275"/>
          </a:xfrm>
          <a:prstGeom prst="rect">
            <a:avLst/>
          </a:prstGeom>
          <a:noFill/>
        </p:spPr>
      </p:pic>
      <p:sp>
        <p:nvSpPr>
          <p:cNvPr id="3" name="Rectangle 2"/>
          <p:cNvSpPr/>
          <p:nvPr/>
        </p:nvSpPr>
        <p:spPr>
          <a:xfrm>
            <a:off x="0" y="1859340"/>
            <a:ext cx="9144000" cy="2831544"/>
          </a:xfrm>
          <a:prstGeom prst="rect">
            <a:avLst/>
          </a:prstGeom>
        </p:spPr>
        <p:txBody>
          <a:bodyPr wrap="square">
            <a:spAutoFit/>
          </a:bodyPr>
          <a:lstStyle/>
          <a:p>
            <a:pPr algn="just"/>
            <a:r>
              <a:rPr lang="en-US" sz="2000" dirty="0" smtClean="0"/>
              <a:t>	</a:t>
            </a:r>
          </a:p>
          <a:p>
            <a:pPr algn="just"/>
            <a:endParaRPr lang="en-US" sz="2000" dirty="0" smtClean="0"/>
          </a:p>
          <a:p>
            <a:pPr algn="just"/>
            <a:r>
              <a:rPr lang="en-US" sz="2000" dirty="0" smtClean="0"/>
              <a:t>	A partnership form of organization is one where two or more persons are associated to run a business with a view to earn profit. Persons from similar background or persons of different ability and skills, may join together to carry on a business. Each member of such a group is individually known as </a:t>
            </a:r>
            <a:r>
              <a:rPr lang="en-US" sz="2000" b="1" dirty="0" smtClean="0"/>
              <a:t>partner</a:t>
            </a:r>
            <a:r>
              <a:rPr lang="en-US" sz="2000" dirty="0" smtClean="0"/>
              <a:t> and collectively the members are known as a </a:t>
            </a:r>
            <a:r>
              <a:rPr lang="en-US" sz="2000" b="1" dirty="0" smtClean="0"/>
              <a:t>partnership firm</a:t>
            </a:r>
            <a:r>
              <a:rPr lang="en-US" sz="2000" dirty="0" smtClean="0"/>
              <a:t>. These firms are governed by the Indian Partnership Act, 1932.</a:t>
            </a:r>
          </a:p>
          <a:p>
            <a:pPr>
              <a:buFontTx/>
              <a:buNone/>
            </a:pPr>
            <a:endParaRPr lang="en-US" dirty="0" smtClean="0"/>
          </a:p>
        </p:txBody>
      </p:sp>
      <p:pic>
        <p:nvPicPr>
          <p:cNvPr id="7171" name="Picture 3" descr="C:\Users\hp\Desktop\PMPE IMAGES\partnership_blog.jpg"/>
          <p:cNvPicPr>
            <a:picLocks noChangeAspect="1" noChangeArrowheads="1"/>
          </p:cNvPicPr>
          <p:nvPr/>
        </p:nvPicPr>
        <p:blipFill>
          <a:blip r:embed="rId3" cstate="print"/>
          <a:srcRect/>
          <a:stretch>
            <a:fillRect/>
          </a:stretch>
        </p:blipFill>
        <p:spPr bwMode="auto">
          <a:xfrm>
            <a:off x="2743200" y="4572000"/>
            <a:ext cx="6400800" cy="2286000"/>
          </a:xfrm>
          <a:prstGeom prst="rect">
            <a:avLst/>
          </a:prstGeom>
          <a:noFill/>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97839"/>
            <a:ext cx="9144000" cy="2554545"/>
          </a:xfrm>
          <a:prstGeom prst="rect">
            <a:avLst/>
          </a:prstGeom>
        </p:spPr>
        <p:txBody>
          <a:bodyPr wrap="square">
            <a:spAutoFit/>
          </a:bodyPr>
          <a:lstStyle/>
          <a:p>
            <a:pPr algn="just"/>
            <a:r>
              <a:rPr lang="en-US" sz="2000" dirty="0" smtClean="0"/>
              <a:t>(</a:t>
            </a:r>
            <a:r>
              <a:rPr lang="en-US" sz="2000" dirty="0" err="1" smtClean="0"/>
              <a:t>i</a:t>
            </a:r>
            <a:r>
              <a:rPr lang="en-US" sz="2000" dirty="0" smtClean="0"/>
              <a:t>) Should provide overall satisfaction to all concerned. i.e. shareholders, management, employees and consumers.</a:t>
            </a:r>
          </a:p>
          <a:p>
            <a:pPr algn="just"/>
            <a:endParaRPr lang="en-US" sz="2000" dirty="0" smtClean="0"/>
          </a:p>
          <a:p>
            <a:pPr algn="just"/>
            <a:r>
              <a:rPr lang="en-US" sz="2000" dirty="0" smtClean="0"/>
              <a:t>(ii) Material handling and internal transportation from one operation to the next is minimized and efficiently controlled. </a:t>
            </a:r>
          </a:p>
          <a:p>
            <a:pPr algn="just"/>
            <a:endParaRPr lang="en-US" sz="2000" dirty="0" smtClean="0"/>
          </a:p>
          <a:p>
            <a:pPr algn="just"/>
            <a:r>
              <a:rPr lang="en-US" sz="2000" dirty="0" smtClean="0"/>
              <a:t>(iii) The congestions are to be eliminated so that input raw materials and semi-finished parts move fast from one work station to another. </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447800"/>
          </a:xfrm>
          <a:prstGeom prst="rect">
            <a:avLst/>
          </a:prstGeom>
          <a:noFill/>
        </p:spPr>
      </p:pic>
      <p:sp>
        <p:nvSpPr>
          <p:cNvPr id="4" name="TextBox 3"/>
          <p:cNvSpPr txBox="1"/>
          <p:nvPr/>
        </p:nvSpPr>
        <p:spPr>
          <a:xfrm>
            <a:off x="1828800" y="533400"/>
            <a:ext cx="5342232" cy="584775"/>
          </a:xfrm>
          <a:prstGeom prst="rect">
            <a:avLst/>
          </a:prstGeom>
          <a:noFill/>
        </p:spPr>
        <p:txBody>
          <a:bodyPr wrap="none" rtlCol="0">
            <a:spAutoFit/>
          </a:bodyPr>
          <a:lstStyle/>
          <a:p>
            <a:r>
              <a:rPr lang="en-US" sz="3200" b="1" dirty="0" smtClean="0"/>
              <a:t>OBJECTIVES OF GOOD LAYOUT</a:t>
            </a:r>
            <a:endParaRPr lang="en-US" sz="3200" b="1" dirty="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14400"/>
            <a:ext cx="8991600" cy="4708981"/>
          </a:xfrm>
          <a:prstGeom prst="rect">
            <a:avLst/>
          </a:prstGeom>
        </p:spPr>
        <p:txBody>
          <a:bodyPr wrap="square">
            <a:spAutoFit/>
          </a:bodyPr>
          <a:lstStyle/>
          <a:p>
            <a:pPr algn="just"/>
            <a:r>
              <a:rPr lang="en-US" sz="2000" dirty="0" smtClean="0"/>
              <a:t>(vi) Should provide worker’s convenience, promote job satisfaction and safety for them. </a:t>
            </a:r>
          </a:p>
          <a:p>
            <a:pPr algn="just"/>
            <a:endParaRPr lang="en-US" sz="2000" dirty="0" smtClean="0"/>
          </a:p>
          <a:p>
            <a:pPr algn="just"/>
            <a:r>
              <a:rPr lang="en-US" sz="2000" dirty="0" smtClean="0"/>
              <a:t>(vii) Should avoid unnecessary investment of capital. </a:t>
            </a:r>
          </a:p>
          <a:p>
            <a:pPr algn="just"/>
            <a:endParaRPr lang="en-US" sz="2000" dirty="0" smtClean="0"/>
          </a:p>
          <a:p>
            <a:pPr algn="just"/>
            <a:r>
              <a:rPr lang="en-US" sz="2000" dirty="0" smtClean="0"/>
              <a:t>(viii) Should help in effective utilization of </a:t>
            </a:r>
            <a:r>
              <a:rPr lang="en-US" sz="2000" dirty="0" err="1" smtClean="0"/>
              <a:t>labour</a:t>
            </a:r>
            <a:r>
              <a:rPr lang="en-US" sz="2000" dirty="0" smtClean="0"/>
              <a:t>. </a:t>
            </a:r>
          </a:p>
          <a:p>
            <a:pPr algn="just"/>
            <a:endParaRPr lang="en-US" sz="2000" dirty="0" smtClean="0"/>
          </a:p>
          <a:p>
            <a:pPr algn="just"/>
            <a:r>
              <a:rPr lang="en-US" sz="2000" dirty="0" smtClean="0"/>
              <a:t>(ix) Should lead to increased productivity and better quality of the product with reduced capital cost. </a:t>
            </a:r>
          </a:p>
          <a:p>
            <a:pPr algn="just"/>
            <a:endParaRPr lang="en-US" sz="2000" dirty="0" smtClean="0"/>
          </a:p>
          <a:p>
            <a:pPr algn="just"/>
            <a:r>
              <a:rPr lang="en-US" sz="2000" dirty="0" smtClean="0"/>
              <a:t>(x) Should provide easy supervision. </a:t>
            </a:r>
          </a:p>
          <a:p>
            <a:pPr algn="just"/>
            <a:endParaRPr lang="en-US" sz="2000" dirty="0" smtClean="0"/>
          </a:p>
          <a:p>
            <a:pPr algn="just"/>
            <a:r>
              <a:rPr lang="en-US" sz="2000" dirty="0" smtClean="0"/>
              <a:t>(xi) Should provide space for future expansion of the plant. </a:t>
            </a:r>
          </a:p>
          <a:p>
            <a:pPr algn="just"/>
            <a:endParaRPr lang="en-US" sz="2000" dirty="0" smtClean="0"/>
          </a:p>
          <a:p>
            <a:pPr algn="just"/>
            <a:r>
              <a:rPr lang="en-US" sz="2000" dirty="0" smtClean="0"/>
              <a:t>(xii) Should provide proper lighting and ventilation of the areas of work stations </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2136339"/>
            <a:ext cx="8763000" cy="3170099"/>
          </a:xfrm>
          <a:prstGeom prst="rect">
            <a:avLst/>
          </a:prstGeom>
        </p:spPr>
        <p:txBody>
          <a:bodyPr wrap="square">
            <a:spAutoFit/>
          </a:bodyPr>
          <a:lstStyle/>
          <a:p>
            <a:pPr algn="just"/>
            <a:r>
              <a:rPr lang="en-US" sz="2000" dirty="0" smtClean="0"/>
              <a:t>(</a:t>
            </a:r>
            <a:r>
              <a:rPr lang="en-US" sz="2000" dirty="0" err="1" smtClean="0"/>
              <a:t>i</a:t>
            </a:r>
            <a:r>
              <a:rPr lang="en-US" sz="2000" dirty="0" smtClean="0"/>
              <a:t>) There are design changes in the product. </a:t>
            </a:r>
          </a:p>
          <a:p>
            <a:pPr algn="just"/>
            <a:endParaRPr lang="en-US" sz="2000" dirty="0" smtClean="0"/>
          </a:p>
          <a:p>
            <a:pPr algn="just"/>
            <a:r>
              <a:rPr lang="en-US" sz="2000" dirty="0" smtClean="0"/>
              <a:t>(ii) There is an expansion of the enterprise. </a:t>
            </a:r>
          </a:p>
          <a:p>
            <a:pPr algn="just"/>
            <a:endParaRPr lang="en-US" sz="2000" dirty="0" smtClean="0"/>
          </a:p>
          <a:p>
            <a:pPr algn="just"/>
            <a:r>
              <a:rPr lang="en-US" sz="2000" dirty="0" smtClean="0"/>
              <a:t>(iii) There is proposed variation in the size of the departments. </a:t>
            </a:r>
          </a:p>
          <a:p>
            <a:pPr algn="just"/>
            <a:endParaRPr lang="en-US" sz="2000" dirty="0" smtClean="0"/>
          </a:p>
          <a:p>
            <a:pPr algn="just"/>
            <a:r>
              <a:rPr lang="en-US" sz="2000" dirty="0" smtClean="0"/>
              <a:t>(iv) Some new product is to be added to the existing line. </a:t>
            </a:r>
          </a:p>
          <a:p>
            <a:pPr algn="just"/>
            <a:endParaRPr lang="en-US" sz="2000" dirty="0" smtClean="0"/>
          </a:p>
          <a:p>
            <a:pPr algn="just"/>
            <a:r>
              <a:rPr lang="en-US" sz="2000" dirty="0" smtClean="0"/>
              <a:t>(v) Some new department is to be added to the enterprise and there is reallocation of the existing department. </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447800"/>
          </a:xfrm>
          <a:prstGeom prst="rect">
            <a:avLst/>
          </a:prstGeom>
          <a:noFill/>
        </p:spPr>
      </p:pic>
      <p:sp>
        <p:nvSpPr>
          <p:cNvPr id="4" name="TextBox 3"/>
          <p:cNvSpPr txBox="1"/>
          <p:nvPr/>
        </p:nvSpPr>
        <p:spPr>
          <a:xfrm>
            <a:off x="1981200" y="609600"/>
            <a:ext cx="4536178" cy="584775"/>
          </a:xfrm>
          <a:prstGeom prst="rect">
            <a:avLst/>
          </a:prstGeom>
          <a:noFill/>
        </p:spPr>
        <p:txBody>
          <a:bodyPr wrap="none" rtlCol="0">
            <a:spAutoFit/>
          </a:bodyPr>
          <a:lstStyle/>
          <a:p>
            <a:r>
              <a:rPr lang="en-US" sz="3200" b="1" dirty="0" smtClean="0"/>
              <a:t>NEED FOR PLANT LAYOUT</a:t>
            </a:r>
            <a:endParaRPr lang="en-US" sz="3200" b="1"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136339"/>
            <a:ext cx="8915400" cy="3477875"/>
          </a:xfrm>
          <a:prstGeom prst="rect">
            <a:avLst/>
          </a:prstGeom>
        </p:spPr>
        <p:txBody>
          <a:bodyPr wrap="square">
            <a:spAutoFit/>
          </a:bodyPr>
          <a:lstStyle/>
          <a:p>
            <a:pPr algn="just"/>
            <a:r>
              <a:rPr lang="en-US" sz="2000" dirty="0" smtClean="0"/>
              <a:t>Whatever be the type of layout being contemplated the following factors are to be considered </a:t>
            </a:r>
          </a:p>
          <a:p>
            <a:pPr algn="just"/>
            <a:endParaRPr lang="en-US" sz="2000" dirty="0" smtClean="0"/>
          </a:p>
          <a:p>
            <a:pPr algn="just"/>
            <a:r>
              <a:rPr lang="en-US" sz="2000" b="1" dirty="0" smtClean="0"/>
              <a:t>(</a:t>
            </a:r>
            <a:r>
              <a:rPr lang="en-US" sz="2000" b="1" dirty="0" err="1" smtClean="0"/>
              <a:t>i</a:t>
            </a:r>
            <a:r>
              <a:rPr lang="en-US" sz="2000" b="1" dirty="0" smtClean="0"/>
              <a:t>) Man Factor: </a:t>
            </a:r>
          </a:p>
          <a:p>
            <a:pPr algn="just"/>
            <a:endParaRPr lang="en-US" sz="2000" dirty="0" smtClean="0"/>
          </a:p>
          <a:p>
            <a:pPr algn="just"/>
            <a:r>
              <a:rPr lang="en-US" sz="2000" dirty="0" smtClean="0"/>
              <a:t>(</a:t>
            </a:r>
            <a:r>
              <a:rPr lang="en-US" sz="2000" dirty="0" err="1" smtClean="0"/>
              <a:t>i</a:t>
            </a:r>
            <a:r>
              <a:rPr lang="en-US" sz="2000" dirty="0" smtClean="0"/>
              <a:t>) Safety and working conditions. </a:t>
            </a:r>
          </a:p>
          <a:p>
            <a:pPr algn="just"/>
            <a:endParaRPr lang="en-US" sz="2000" dirty="0" smtClean="0"/>
          </a:p>
          <a:p>
            <a:pPr algn="just"/>
            <a:r>
              <a:rPr lang="en-US" sz="2000" dirty="0" smtClean="0"/>
              <a:t>(ii) Man power requirements-skill level of workers, their number required and their training program</a:t>
            </a:r>
          </a:p>
          <a:p>
            <a:pPr algn="just"/>
            <a:endParaRPr lang="en-US" sz="2000" dirty="0" smtClean="0"/>
          </a:p>
          <a:p>
            <a:pPr algn="just"/>
            <a:r>
              <a:rPr lang="en-US" sz="2000" dirty="0" smtClean="0"/>
              <a:t>(iii) Man power utilization in the plant. </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447800"/>
          </a:xfrm>
          <a:prstGeom prst="rect">
            <a:avLst/>
          </a:prstGeom>
          <a:noFill/>
        </p:spPr>
      </p:pic>
      <p:sp>
        <p:nvSpPr>
          <p:cNvPr id="4" name="TextBox 3"/>
          <p:cNvSpPr txBox="1"/>
          <p:nvPr/>
        </p:nvSpPr>
        <p:spPr>
          <a:xfrm>
            <a:off x="1447800" y="533400"/>
            <a:ext cx="6128281" cy="584775"/>
          </a:xfrm>
          <a:prstGeom prst="rect">
            <a:avLst/>
          </a:prstGeom>
          <a:noFill/>
        </p:spPr>
        <p:txBody>
          <a:bodyPr wrap="none" rtlCol="0">
            <a:spAutoFit/>
          </a:bodyPr>
          <a:lstStyle/>
          <a:p>
            <a:r>
              <a:rPr lang="en-US" sz="3200" b="1" dirty="0" smtClean="0"/>
              <a:t>FACTOR AFFECTING PLANT LAYOUT</a:t>
            </a:r>
            <a:endParaRPr lang="en-US" sz="3200" b="1"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90600"/>
            <a:ext cx="8915400" cy="4401205"/>
          </a:xfrm>
          <a:prstGeom prst="rect">
            <a:avLst/>
          </a:prstGeom>
        </p:spPr>
        <p:txBody>
          <a:bodyPr wrap="square">
            <a:spAutoFit/>
          </a:bodyPr>
          <a:lstStyle/>
          <a:p>
            <a:pPr algn="just"/>
            <a:r>
              <a:rPr lang="en-US" sz="2000" b="1" dirty="0" smtClean="0"/>
              <a:t>(ii) Material Factor: </a:t>
            </a:r>
          </a:p>
          <a:p>
            <a:pPr algn="just"/>
            <a:r>
              <a:rPr lang="en-US" sz="2000" dirty="0" smtClean="0"/>
              <a:t>It includes the various input materials like raw materials, semi-finished parts, finished products, packing materials, tools and other services. </a:t>
            </a:r>
          </a:p>
          <a:p>
            <a:pPr algn="just"/>
            <a:endParaRPr lang="en-US" sz="2000" dirty="0" smtClean="0"/>
          </a:p>
          <a:p>
            <a:pPr algn="just"/>
            <a:r>
              <a:rPr lang="en-US" sz="2000" b="1" dirty="0" smtClean="0"/>
              <a:t>The main considerations are: </a:t>
            </a:r>
            <a:endParaRPr lang="en-US" sz="2000" dirty="0" smtClean="0"/>
          </a:p>
          <a:p>
            <a:pPr algn="just"/>
            <a:endParaRPr lang="en-US" sz="2000" dirty="0" smtClean="0"/>
          </a:p>
          <a:p>
            <a:pPr algn="just"/>
            <a:r>
              <a:rPr lang="en-US" sz="2000" dirty="0" smtClean="0"/>
              <a:t>(</a:t>
            </a:r>
            <a:r>
              <a:rPr lang="en-US" sz="2000" dirty="0" err="1" smtClean="0"/>
              <a:t>i</a:t>
            </a:r>
            <a:r>
              <a:rPr lang="en-US" sz="2000" dirty="0" smtClean="0"/>
              <a:t>) Design and specifications of the product to be manufactured. </a:t>
            </a:r>
          </a:p>
          <a:p>
            <a:pPr algn="just"/>
            <a:endParaRPr lang="en-US" sz="2000" dirty="0" smtClean="0"/>
          </a:p>
          <a:p>
            <a:pPr algn="just"/>
            <a:r>
              <a:rPr lang="en-US" sz="2000" dirty="0" smtClean="0"/>
              <a:t>(ii) Quantity and variety of products and materials. </a:t>
            </a:r>
          </a:p>
          <a:p>
            <a:pPr algn="just"/>
            <a:endParaRPr lang="en-US" sz="2000" dirty="0" smtClean="0"/>
          </a:p>
          <a:p>
            <a:pPr algn="just"/>
            <a:r>
              <a:rPr lang="en-US" sz="2000" dirty="0" smtClean="0"/>
              <a:t>(iii) Physical and chemical characteristics of various inputs materials. </a:t>
            </a:r>
          </a:p>
          <a:p>
            <a:pPr algn="just"/>
            <a:endParaRPr lang="en-US" sz="2000" dirty="0" smtClean="0"/>
          </a:p>
          <a:p>
            <a:pPr algn="just"/>
            <a:r>
              <a:rPr lang="en-US" sz="2000" dirty="0" smtClean="0"/>
              <a:t>(iv) Component parts or material and their sequence of operations i.e. how they go together to generate the final product. </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33400"/>
            <a:ext cx="9144000" cy="5016758"/>
          </a:xfrm>
          <a:prstGeom prst="rect">
            <a:avLst/>
          </a:prstGeom>
        </p:spPr>
        <p:txBody>
          <a:bodyPr wrap="square">
            <a:spAutoFit/>
          </a:bodyPr>
          <a:lstStyle/>
          <a:p>
            <a:pPr algn="just"/>
            <a:r>
              <a:rPr lang="en-US" sz="2000" b="1" dirty="0" smtClean="0"/>
              <a:t>(iii) Machinery Factor: </a:t>
            </a:r>
          </a:p>
          <a:p>
            <a:pPr algn="just"/>
            <a:endParaRPr lang="en-US" sz="2000" b="1" dirty="0" smtClean="0"/>
          </a:p>
          <a:p>
            <a:pPr algn="just"/>
            <a:r>
              <a:rPr lang="en-US" sz="2000" dirty="0" smtClean="0"/>
              <a:t>(</a:t>
            </a:r>
            <a:r>
              <a:rPr lang="en-US" sz="2000" dirty="0" err="1" smtClean="0"/>
              <a:t>i</a:t>
            </a:r>
            <a:r>
              <a:rPr lang="en-US" sz="2000" dirty="0" smtClean="0"/>
              <a:t>) The processes and methods should be standardized first. </a:t>
            </a:r>
          </a:p>
          <a:p>
            <a:pPr algn="just"/>
            <a:endParaRPr lang="en-US" sz="2000" dirty="0" smtClean="0"/>
          </a:p>
          <a:p>
            <a:pPr algn="just"/>
            <a:r>
              <a:rPr lang="en-US" sz="2000" dirty="0" smtClean="0"/>
              <a:t>(ii) Machinery and tools selections depend upon the type of process and method, so proper machinery and other supporting equipment should be selected on the basis of volume of production. </a:t>
            </a:r>
          </a:p>
          <a:p>
            <a:pPr algn="just"/>
            <a:endParaRPr lang="en-US" sz="2000" dirty="0" smtClean="0"/>
          </a:p>
          <a:p>
            <a:pPr algn="just"/>
            <a:r>
              <a:rPr lang="en-US" sz="2000" dirty="0" smtClean="0"/>
              <a:t>(iii) Equipment utilization depends on the variation in production, requirements and operation</a:t>
            </a:r>
          </a:p>
          <a:p>
            <a:pPr algn="just"/>
            <a:endParaRPr lang="en-US" sz="2000" dirty="0" smtClean="0"/>
          </a:p>
          <a:p>
            <a:pPr algn="just"/>
            <a:r>
              <a:rPr lang="en-US" sz="2000" dirty="0" smtClean="0"/>
              <a:t>(iv)Machines should be </a:t>
            </a:r>
            <a:r>
              <a:rPr lang="en-US" sz="2000" dirty="0" err="1" smtClean="0"/>
              <a:t>used,to</a:t>
            </a:r>
            <a:r>
              <a:rPr lang="en-US" sz="2000" dirty="0" smtClean="0"/>
              <a:t> their optimum levels of speed, feed and depth of cut. </a:t>
            </a:r>
          </a:p>
          <a:p>
            <a:pPr algn="just"/>
            <a:endParaRPr lang="en-US" sz="2000" dirty="0" smtClean="0"/>
          </a:p>
          <a:p>
            <a:pPr algn="just"/>
            <a:r>
              <a:rPr lang="en-US" sz="2000" dirty="0" smtClean="0"/>
              <a:t>(v) Machinery requirement is mostly based on the process/method. </a:t>
            </a:r>
          </a:p>
          <a:p>
            <a:pPr algn="just"/>
            <a:endParaRPr lang="en-US" sz="2000" dirty="0" smtClean="0"/>
          </a:p>
          <a:p>
            <a:pPr algn="just"/>
            <a:r>
              <a:rPr lang="en-US" sz="2000" dirty="0" smtClean="0"/>
              <a:t>(vi) Maintenance of machines and replacement of parts is also important. </a:t>
            </a: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1631216"/>
          </a:xfrm>
          <a:prstGeom prst="rect">
            <a:avLst/>
          </a:prstGeom>
        </p:spPr>
        <p:txBody>
          <a:bodyPr wrap="square">
            <a:spAutoFit/>
          </a:bodyPr>
          <a:lstStyle/>
          <a:p>
            <a:pPr algn="just"/>
            <a:r>
              <a:rPr lang="en-US" sz="2000" b="1" dirty="0" smtClean="0"/>
              <a:t>(iv) Movement Factor: </a:t>
            </a:r>
          </a:p>
          <a:p>
            <a:pPr algn="just"/>
            <a:endParaRPr lang="en-US" sz="2000" b="1" dirty="0" smtClean="0"/>
          </a:p>
          <a:p>
            <a:pPr algn="just"/>
            <a:r>
              <a:rPr lang="en-US" sz="2000" dirty="0" smtClean="0"/>
              <a:t>It mainly deals with the movement of men and materials. A good layout should ensure short moves and should always tend towards completion of product. It also includes interdepartmental movements and material handling equipment. </a:t>
            </a:r>
          </a:p>
        </p:txBody>
      </p:sp>
      <p:sp>
        <p:nvSpPr>
          <p:cNvPr id="3" name="Rectangle 2"/>
          <p:cNvSpPr/>
          <p:nvPr/>
        </p:nvSpPr>
        <p:spPr>
          <a:xfrm>
            <a:off x="0" y="2362200"/>
            <a:ext cx="9144000" cy="3785652"/>
          </a:xfrm>
          <a:prstGeom prst="rect">
            <a:avLst/>
          </a:prstGeom>
        </p:spPr>
        <p:txBody>
          <a:bodyPr wrap="square">
            <a:spAutoFit/>
          </a:bodyPr>
          <a:lstStyle/>
          <a:p>
            <a:pPr algn="just"/>
            <a:r>
              <a:rPr lang="en-US" sz="2000" b="1" dirty="0" smtClean="0"/>
              <a:t>(v) Waiting Factor: </a:t>
            </a:r>
          </a:p>
          <a:p>
            <a:pPr algn="just"/>
            <a:r>
              <a:rPr lang="en-US" sz="2000" dirty="0" smtClean="0"/>
              <a:t>Whenever material or men is stopped, waiting occurs which costs money.</a:t>
            </a:r>
          </a:p>
          <a:p>
            <a:pPr algn="just"/>
            <a:r>
              <a:rPr lang="en-US" sz="2000" dirty="0" smtClean="0"/>
              <a:t> </a:t>
            </a:r>
          </a:p>
          <a:p>
            <a:pPr algn="just"/>
            <a:r>
              <a:rPr lang="en-US" sz="2000" b="1" dirty="0" smtClean="0"/>
              <a:t>The important considerations in this case are: </a:t>
            </a:r>
            <a:endParaRPr lang="en-US" sz="2000" dirty="0" smtClean="0"/>
          </a:p>
          <a:p>
            <a:pPr algn="just"/>
            <a:endParaRPr lang="en-US" sz="2000" dirty="0" smtClean="0"/>
          </a:p>
          <a:p>
            <a:pPr algn="just"/>
            <a:r>
              <a:rPr lang="en-US" sz="2000" dirty="0" smtClean="0"/>
              <a:t>(a) Location of storage.</a:t>
            </a:r>
          </a:p>
          <a:p>
            <a:pPr algn="just"/>
            <a:endParaRPr lang="en-US" sz="2000" dirty="0" smtClean="0"/>
          </a:p>
          <a:p>
            <a:pPr algn="just"/>
            <a:r>
              <a:rPr lang="en-US" sz="2000" dirty="0" smtClean="0"/>
              <a:t>(b) Method of storing. </a:t>
            </a:r>
          </a:p>
          <a:p>
            <a:pPr algn="just"/>
            <a:endParaRPr lang="en-US" sz="2000" dirty="0" smtClean="0"/>
          </a:p>
          <a:p>
            <a:pPr algn="just"/>
            <a:r>
              <a:rPr lang="en-US" sz="2000" dirty="0" smtClean="0"/>
              <a:t>(c) Space for waiting. </a:t>
            </a:r>
          </a:p>
          <a:p>
            <a:pPr algn="just"/>
            <a:endParaRPr lang="en-US" sz="2000" dirty="0" smtClean="0"/>
          </a:p>
          <a:p>
            <a:pPr algn="just"/>
            <a:r>
              <a:rPr lang="en-US" sz="2000" dirty="0" smtClean="0"/>
              <a:t>		(d) Safeguard equipment for storing and avoiding delay. </a:t>
            </a: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600200"/>
            <a:ext cx="9144000" cy="3108543"/>
          </a:xfrm>
          <a:prstGeom prst="rect">
            <a:avLst/>
          </a:prstGeom>
        </p:spPr>
        <p:txBody>
          <a:bodyPr wrap="square">
            <a:spAutoFit/>
          </a:bodyPr>
          <a:lstStyle/>
          <a:p>
            <a:pPr algn="just"/>
            <a:r>
              <a:rPr lang="en-US" sz="2000" b="1" dirty="0" smtClean="0"/>
              <a:t>(vi) Service Factor: </a:t>
            </a:r>
          </a:p>
          <a:p>
            <a:pPr algn="just"/>
            <a:r>
              <a:rPr lang="en-US" sz="2000" dirty="0" smtClean="0"/>
              <a:t>It includes the activities and facilities for personnel such as fire protection, lighting, heating and ventilation etc. Services for material such as quality control, production control, services for machinery such as repair and maintenance and utilities like power, fuel/gas and water supply etc. </a:t>
            </a:r>
          </a:p>
          <a:p>
            <a:pPr algn="just"/>
            <a:endParaRPr lang="en-US" sz="2000" dirty="0" smtClean="0"/>
          </a:p>
          <a:p>
            <a:pPr algn="just"/>
            <a:r>
              <a:rPr lang="en-US" sz="2000" b="1" dirty="0" smtClean="0"/>
              <a:t>(vii) Building Factor: </a:t>
            </a:r>
          </a:p>
          <a:p>
            <a:pPr algn="just"/>
            <a:r>
              <a:rPr lang="en-US" sz="2000" dirty="0" smtClean="0"/>
              <a:t>It includes outside and inside building features, shape of building, type of building (single or multi-storey) etc. </a:t>
            </a:r>
          </a:p>
          <a:p>
            <a:pPr algn="just"/>
            <a:endParaRPr lang="en-US" sz="1600" dirty="0" smtClean="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2819400"/>
            <a:ext cx="6629400" cy="1323439"/>
          </a:xfrm>
          <a:prstGeom prst="rect">
            <a:avLst/>
          </a:prstGeom>
        </p:spPr>
        <p:txBody>
          <a:bodyPr wrap="square">
            <a:spAutoFit/>
          </a:bodyPr>
          <a:lstStyle/>
          <a:p>
            <a:r>
              <a:rPr lang="en-US" sz="2000" dirty="0" smtClean="0"/>
              <a:t>1. Product or Line Layout. </a:t>
            </a:r>
          </a:p>
          <a:p>
            <a:r>
              <a:rPr lang="en-US" sz="2000" dirty="0" smtClean="0"/>
              <a:t>2. Process or Functional Layout. </a:t>
            </a:r>
          </a:p>
          <a:p>
            <a:r>
              <a:rPr lang="en-US" sz="2000" dirty="0" smtClean="0"/>
              <a:t>3. Fixed Position Layout. </a:t>
            </a:r>
          </a:p>
          <a:p>
            <a:r>
              <a:rPr lang="en-US" sz="2000" dirty="0" smtClean="0"/>
              <a:t>4. Combination type of Layout. </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447800"/>
          </a:xfrm>
          <a:prstGeom prst="rect">
            <a:avLst/>
          </a:prstGeom>
          <a:noFill/>
        </p:spPr>
      </p:pic>
      <p:sp>
        <p:nvSpPr>
          <p:cNvPr id="4" name="TextBox 3"/>
          <p:cNvSpPr txBox="1"/>
          <p:nvPr/>
        </p:nvSpPr>
        <p:spPr>
          <a:xfrm>
            <a:off x="2286000" y="685800"/>
            <a:ext cx="4403706" cy="584775"/>
          </a:xfrm>
          <a:prstGeom prst="rect">
            <a:avLst/>
          </a:prstGeom>
          <a:noFill/>
        </p:spPr>
        <p:txBody>
          <a:bodyPr wrap="none" rtlCol="0">
            <a:spAutoFit/>
          </a:bodyPr>
          <a:lstStyle/>
          <a:p>
            <a:r>
              <a:rPr lang="en-US" sz="3200" b="1" dirty="0" smtClean="0"/>
              <a:t>TYPES OF PLANT LAYOUT</a:t>
            </a:r>
            <a:endParaRPr lang="en-US" b="1"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720840"/>
            <a:ext cx="9144000" cy="2554545"/>
          </a:xfrm>
          <a:prstGeom prst="rect">
            <a:avLst/>
          </a:prstGeom>
        </p:spPr>
        <p:txBody>
          <a:bodyPr wrap="square">
            <a:spAutoFit/>
          </a:bodyPr>
          <a:lstStyle/>
          <a:p>
            <a:pPr algn="just"/>
            <a:r>
              <a:rPr lang="en-US" sz="2000" dirty="0" smtClean="0"/>
              <a:t>If all the processing equipment and machines are arranged according to the sequence of operations of a product, the layout is called product type of layout. In this type of layout, only one product or one type of products is produced . This product must be standardized and produced in large quantities.</a:t>
            </a:r>
          </a:p>
          <a:p>
            <a:pPr algn="just"/>
            <a:endParaRPr lang="en-US" sz="2000" dirty="0" smtClean="0"/>
          </a:p>
          <a:p>
            <a:pPr algn="just"/>
            <a:r>
              <a:rPr lang="en-US" sz="2000" dirty="0" smtClean="0"/>
              <a:t>The raw material is supplied at one end of the line and goes from one operation to the next quite rapidly with a minimum work in process,  Fig. 3.3 shows product layout for two types of products A and B. </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447800"/>
          </a:xfrm>
          <a:prstGeom prst="rect">
            <a:avLst/>
          </a:prstGeom>
          <a:noFill/>
        </p:spPr>
      </p:pic>
      <p:sp>
        <p:nvSpPr>
          <p:cNvPr id="4" name="TextBox 3"/>
          <p:cNvSpPr txBox="1"/>
          <p:nvPr/>
        </p:nvSpPr>
        <p:spPr>
          <a:xfrm>
            <a:off x="2286000" y="533400"/>
            <a:ext cx="4492255" cy="584775"/>
          </a:xfrm>
          <a:prstGeom prst="rect">
            <a:avLst/>
          </a:prstGeom>
          <a:noFill/>
        </p:spPr>
        <p:txBody>
          <a:bodyPr wrap="none" rtlCol="0">
            <a:spAutoFit/>
          </a:bodyPr>
          <a:lstStyle/>
          <a:p>
            <a:r>
              <a:rPr lang="en-US" sz="3200" b="1" dirty="0" smtClean="0"/>
              <a:t>PRODUCT  / LINE LAYOUT</a:t>
            </a:r>
            <a:endParaRPr lang="en-US" sz="3200" b="1"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hp\Desktop\PMPE IMAGES\partnership.jpg"/>
          <p:cNvPicPr>
            <a:picLocks noChangeAspect="1" noChangeArrowheads="1"/>
          </p:cNvPicPr>
          <p:nvPr/>
        </p:nvPicPr>
        <p:blipFill>
          <a:blip r:embed="rId2" cstate="print"/>
          <a:srcRect/>
          <a:stretch>
            <a:fillRect/>
          </a:stretch>
        </p:blipFill>
        <p:spPr bwMode="auto">
          <a:xfrm>
            <a:off x="1600200" y="1676401"/>
            <a:ext cx="7543800" cy="5105399"/>
          </a:xfrm>
          <a:prstGeom prst="rect">
            <a:avLst/>
          </a:prstGeom>
          <a:noFill/>
        </p:spPr>
      </p:pic>
      <p:sp>
        <p:nvSpPr>
          <p:cNvPr id="3" name="TextBox 2"/>
          <p:cNvSpPr txBox="1"/>
          <p:nvPr/>
        </p:nvSpPr>
        <p:spPr>
          <a:xfrm>
            <a:off x="1371600" y="457200"/>
            <a:ext cx="5504456" cy="523220"/>
          </a:xfrm>
          <a:prstGeom prst="rect">
            <a:avLst/>
          </a:prstGeom>
          <a:noFill/>
        </p:spPr>
        <p:txBody>
          <a:bodyPr wrap="none" rtlCol="0">
            <a:spAutoFit/>
          </a:bodyPr>
          <a:lstStyle/>
          <a:p>
            <a:r>
              <a:rPr lang="en-US" sz="2800" b="1" dirty="0" smtClean="0">
                <a:solidFill>
                  <a:srgbClr val="0070C0"/>
                </a:solidFill>
              </a:rPr>
              <a:t>CHARACTERISTICS OF PARTNERSHIP</a:t>
            </a:r>
            <a:endParaRPr lang="en-US" b="1" dirty="0">
              <a:solidFill>
                <a:srgbClr val="0070C0"/>
              </a:solidFill>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www.yourarticlelibrary.com/wp-content/uploads/2016/08/clip_image002_thumb-4.png"/>
          <p:cNvPicPr>
            <a:picLocks noChangeAspect="1" noChangeArrowheads="1"/>
          </p:cNvPicPr>
          <p:nvPr/>
        </p:nvPicPr>
        <p:blipFill>
          <a:blip r:embed="rId2" cstate="print"/>
          <a:srcRect/>
          <a:stretch>
            <a:fillRect/>
          </a:stretch>
        </p:blipFill>
        <p:spPr bwMode="auto">
          <a:xfrm>
            <a:off x="0" y="304800"/>
            <a:ext cx="9001125" cy="52149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82341"/>
            <a:ext cx="8915400" cy="3477875"/>
          </a:xfrm>
          <a:prstGeom prst="rect">
            <a:avLst/>
          </a:prstGeom>
        </p:spPr>
        <p:txBody>
          <a:bodyPr wrap="square">
            <a:spAutoFit/>
          </a:bodyPr>
          <a:lstStyle/>
          <a:p>
            <a:pPr algn="just"/>
            <a:r>
              <a:rPr lang="en-US" sz="2000" b="1" dirty="0" smtClean="0"/>
              <a:t>Advantages</a:t>
            </a:r>
            <a:endParaRPr lang="en-US" sz="2000" dirty="0" smtClean="0"/>
          </a:p>
          <a:p>
            <a:pPr algn="just"/>
            <a:r>
              <a:rPr lang="en-US" sz="2000" dirty="0" smtClean="0"/>
              <a:t>(</a:t>
            </a:r>
            <a:r>
              <a:rPr lang="en-US" sz="2000" dirty="0" err="1" smtClean="0"/>
              <a:t>i</a:t>
            </a:r>
            <a:r>
              <a:rPr lang="en-US" sz="2000" dirty="0" smtClean="0"/>
              <a:t>) Lower total material handling cost. </a:t>
            </a:r>
          </a:p>
          <a:p>
            <a:pPr algn="just"/>
            <a:r>
              <a:rPr lang="en-US" sz="2000" dirty="0" smtClean="0"/>
              <a:t>(ii) There is less work in process. </a:t>
            </a:r>
          </a:p>
          <a:p>
            <a:pPr algn="just"/>
            <a:r>
              <a:rPr lang="en-US" sz="2000" dirty="0" smtClean="0"/>
              <a:t>(iii) Better utilization of men and machines. </a:t>
            </a:r>
          </a:p>
          <a:p>
            <a:pPr algn="just"/>
            <a:r>
              <a:rPr lang="en-US" sz="2000" dirty="0" smtClean="0"/>
              <a:t>(iv) Less floor area is occupied by material in transit and for temporary storages. </a:t>
            </a:r>
          </a:p>
          <a:p>
            <a:pPr algn="just"/>
            <a:r>
              <a:rPr lang="en-US" sz="2000" dirty="0" smtClean="0"/>
              <a:t>(v) Greater simplicity of production control. </a:t>
            </a:r>
          </a:p>
          <a:p>
            <a:pPr algn="just"/>
            <a:r>
              <a:rPr lang="en-US" sz="2000" dirty="0" smtClean="0"/>
              <a:t>(v) Total production time is also minimized. </a:t>
            </a:r>
          </a:p>
          <a:p>
            <a:pPr algn="just"/>
            <a:endParaRPr lang="en-US" sz="2000" dirty="0" smtClean="0"/>
          </a:p>
          <a:p>
            <a:pPr algn="just"/>
            <a:r>
              <a:rPr lang="en-US" sz="2000" b="1" dirty="0" smtClean="0"/>
              <a:t>Limitation</a:t>
            </a:r>
            <a:endParaRPr lang="en-US" sz="2000" dirty="0" smtClean="0"/>
          </a:p>
          <a:p>
            <a:pPr algn="just"/>
            <a:r>
              <a:rPr lang="en-US" sz="2000" dirty="0" err="1" smtClean="0"/>
              <a:t>i</a:t>
            </a:r>
            <a:r>
              <a:rPr lang="en-US" sz="2000" dirty="0" smtClean="0"/>
              <a:t>) A single machine breakdown may shut down the whole production line, </a:t>
            </a:r>
          </a:p>
          <a:p>
            <a:pPr algn="just"/>
            <a:r>
              <a:rPr lang="en-US" sz="2000" dirty="0" smtClean="0"/>
              <a:t>ii) Specialized and strict supervision is essential. </a:t>
            </a: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443841"/>
            <a:ext cx="6553200" cy="2862322"/>
          </a:xfrm>
          <a:prstGeom prst="rect">
            <a:avLst/>
          </a:prstGeom>
        </p:spPr>
        <p:txBody>
          <a:bodyPr wrap="square">
            <a:spAutoFit/>
          </a:bodyPr>
          <a:lstStyle/>
          <a:p>
            <a:pPr algn="just"/>
            <a:r>
              <a:rPr lang="en-US" dirty="0" smtClean="0"/>
              <a:t>The process layout is particularly useful where low volume of production is needed. In this type of layout the machines are not arranged according to the sequence of operations but are arranged according to the nature or type of the operations. </a:t>
            </a:r>
          </a:p>
          <a:p>
            <a:pPr algn="just"/>
            <a:r>
              <a:rPr lang="en-US" dirty="0" smtClean="0"/>
              <a:t>This layout is commonly suitable for non-repetitive jobs. Same type of operation facilities are grouped together such as lathes will be placed at one place all the drill machines are at another place and so on. </a:t>
            </a:r>
          </a:p>
          <a:p>
            <a:pPr algn="just"/>
            <a:r>
              <a:rPr lang="en-US" dirty="0" smtClean="0"/>
              <a:t>See Fig. 3.4 for process layout. The process carried out in any area is according to the machine available in that area. </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447800"/>
          </a:xfrm>
          <a:prstGeom prst="rect">
            <a:avLst/>
          </a:prstGeom>
          <a:noFill/>
        </p:spPr>
      </p:pic>
      <p:sp>
        <p:nvSpPr>
          <p:cNvPr id="4" name="TextBox 3"/>
          <p:cNvSpPr txBox="1"/>
          <p:nvPr/>
        </p:nvSpPr>
        <p:spPr>
          <a:xfrm>
            <a:off x="1676400" y="609600"/>
            <a:ext cx="5728941" cy="584775"/>
          </a:xfrm>
          <a:prstGeom prst="rect">
            <a:avLst/>
          </a:prstGeom>
          <a:noFill/>
        </p:spPr>
        <p:txBody>
          <a:bodyPr wrap="none" rtlCol="0">
            <a:spAutoFit/>
          </a:bodyPr>
          <a:lstStyle/>
          <a:p>
            <a:r>
              <a:rPr lang="en-US" sz="3200" b="1" dirty="0" smtClean="0"/>
              <a:t>PROCESS / FUNCTIONAL LAYOUT</a:t>
            </a:r>
            <a:endParaRPr lang="en-US" sz="3200" b="1" dirty="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www.yourarticlelibrary.com/wp-content/uploads/2016/08/clip_image004_thumb-32.jpg"/>
          <p:cNvPicPr>
            <a:picLocks noChangeAspect="1" noChangeArrowheads="1"/>
          </p:cNvPicPr>
          <p:nvPr/>
        </p:nvPicPr>
        <p:blipFill>
          <a:blip r:embed="rId2" cstate="print"/>
          <a:srcRect/>
          <a:stretch>
            <a:fillRect/>
          </a:stretch>
        </p:blipFill>
        <p:spPr bwMode="auto">
          <a:xfrm>
            <a:off x="0" y="214313"/>
            <a:ext cx="9144000" cy="66436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295400"/>
            <a:ext cx="8915400" cy="4062651"/>
          </a:xfrm>
          <a:prstGeom prst="rect">
            <a:avLst/>
          </a:prstGeom>
        </p:spPr>
        <p:txBody>
          <a:bodyPr wrap="square">
            <a:spAutoFit/>
          </a:bodyPr>
          <a:lstStyle/>
          <a:p>
            <a:pPr algn="just"/>
            <a:r>
              <a:rPr lang="en-US" sz="2000" b="1" dirty="0" smtClean="0"/>
              <a:t>Advantages of Process Layout: </a:t>
            </a:r>
          </a:p>
          <a:p>
            <a:pPr algn="just"/>
            <a:endParaRPr lang="en-US" sz="2000" dirty="0" smtClean="0"/>
          </a:p>
          <a:p>
            <a:pPr algn="just"/>
            <a:r>
              <a:rPr lang="en-US" sz="2000" dirty="0" smtClean="0"/>
              <a:t>(</a:t>
            </a:r>
            <a:r>
              <a:rPr lang="en-US" sz="2000" dirty="0" err="1" smtClean="0"/>
              <a:t>i</a:t>
            </a:r>
            <a:r>
              <a:rPr lang="en-US" sz="2000" dirty="0" smtClean="0"/>
              <a:t>) It offers better and more efficient supervision through specialization at various levels. </a:t>
            </a:r>
          </a:p>
          <a:p>
            <a:pPr algn="just"/>
            <a:endParaRPr lang="en-US" sz="2000" dirty="0" smtClean="0"/>
          </a:p>
          <a:p>
            <a:pPr algn="just"/>
            <a:r>
              <a:rPr lang="en-US" sz="2000" dirty="0" smtClean="0"/>
              <a:t>(ii) There is a greater flexibility in equipment and man power thus load distribution is easily controlled. </a:t>
            </a:r>
          </a:p>
          <a:p>
            <a:pPr algn="just"/>
            <a:endParaRPr lang="en-US" sz="2000" dirty="0" smtClean="0"/>
          </a:p>
          <a:p>
            <a:pPr algn="just"/>
            <a:r>
              <a:rPr lang="en-US" sz="2000" dirty="0" smtClean="0"/>
              <a:t>(iii) Better utilization of equipment available is possible. </a:t>
            </a:r>
          </a:p>
          <a:p>
            <a:pPr algn="just"/>
            <a:endParaRPr lang="en-US" sz="2000" dirty="0" smtClean="0"/>
          </a:p>
          <a:p>
            <a:pPr algn="just"/>
            <a:r>
              <a:rPr lang="en-US" sz="2000" dirty="0" smtClean="0"/>
              <a:t>(iv) Breakdown of equipment can be easily handled by transferring work to another machine/ work station. </a:t>
            </a:r>
            <a:endParaRPr lang="en-US" dirty="0" smtClean="0"/>
          </a:p>
          <a:p>
            <a:pPr algn="just">
              <a:buFontTx/>
              <a:buNone/>
            </a:pPr>
            <a:endParaRPr lang="en-US" dirty="0" smtClean="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47800"/>
            <a:ext cx="8915400" cy="3477875"/>
          </a:xfrm>
          <a:prstGeom prst="rect">
            <a:avLst/>
          </a:prstGeom>
        </p:spPr>
        <p:txBody>
          <a:bodyPr wrap="square">
            <a:spAutoFit/>
          </a:bodyPr>
          <a:lstStyle/>
          <a:p>
            <a:pPr algn="just"/>
            <a:r>
              <a:rPr lang="en-US" sz="2000" b="1" dirty="0" smtClean="0"/>
              <a:t>Limitations of Process Layout: </a:t>
            </a:r>
          </a:p>
          <a:p>
            <a:pPr algn="just"/>
            <a:endParaRPr lang="en-US" sz="2000" dirty="0" smtClean="0"/>
          </a:p>
          <a:p>
            <a:pPr algn="just"/>
            <a:r>
              <a:rPr lang="en-US" sz="2000" dirty="0" smtClean="0"/>
              <a:t>(</a:t>
            </a:r>
            <a:r>
              <a:rPr lang="en-US" sz="2000" dirty="0" err="1" smtClean="0"/>
              <a:t>i</a:t>
            </a:r>
            <a:r>
              <a:rPr lang="en-US" sz="2000" dirty="0" smtClean="0"/>
              <a:t>) There are long material flow hence it is expensive</a:t>
            </a:r>
          </a:p>
          <a:p>
            <a:pPr algn="just"/>
            <a:endParaRPr lang="en-US" sz="2000" dirty="0" smtClean="0"/>
          </a:p>
          <a:p>
            <a:pPr algn="just"/>
            <a:r>
              <a:rPr lang="en-US" sz="2000" dirty="0" smtClean="0"/>
              <a:t>(ii) Total production cycle time is more owing to long distances and waiting at various points. </a:t>
            </a:r>
          </a:p>
          <a:p>
            <a:pPr algn="just"/>
            <a:endParaRPr lang="en-US" sz="2000" dirty="0" smtClean="0"/>
          </a:p>
          <a:p>
            <a:pPr algn="just"/>
            <a:r>
              <a:rPr lang="en-US" sz="2000" dirty="0" smtClean="0"/>
              <a:t>(iii) Generally more floor area is required. </a:t>
            </a:r>
          </a:p>
          <a:p>
            <a:pPr algn="just"/>
            <a:endParaRPr lang="en-US" sz="2000" dirty="0" smtClean="0"/>
          </a:p>
          <a:p>
            <a:pPr algn="just"/>
            <a:r>
              <a:rPr lang="en-US" sz="2000" dirty="0" smtClean="0"/>
              <a:t>(iv) work does not flow through definite lines, counting and scheduling is more tedious. </a:t>
            </a: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362200"/>
            <a:ext cx="9144000" cy="2554545"/>
          </a:xfrm>
          <a:prstGeom prst="rect">
            <a:avLst/>
          </a:prstGeom>
        </p:spPr>
        <p:txBody>
          <a:bodyPr wrap="square">
            <a:spAutoFit/>
          </a:bodyPr>
          <a:lstStyle/>
          <a:p>
            <a:pPr algn="just"/>
            <a:r>
              <a:rPr lang="en-US" sz="2000" dirty="0" smtClean="0"/>
              <a:t>In this type of layout the major component remain in a fixed location, other materials, parts, tools, machinery, manpower and other supporting equipment are brought to this location.</a:t>
            </a:r>
          </a:p>
          <a:p>
            <a:pPr algn="just"/>
            <a:r>
              <a:rPr lang="en-US" sz="2000" dirty="0" smtClean="0"/>
              <a:t> </a:t>
            </a:r>
          </a:p>
          <a:p>
            <a:pPr algn="just"/>
            <a:r>
              <a:rPr lang="en-US" sz="2000" dirty="0" smtClean="0"/>
              <a:t>The major component or body of the product remains in a fixed position because it is too heavy or too big and it is economical and convenient to bring the necessary tools and equipment’s to work place along-with the man power. This layout is used in the manufacture of boilers, hydraulic and steam turbines and ships etc. </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447800"/>
          </a:xfrm>
          <a:prstGeom prst="rect">
            <a:avLst/>
          </a:prstGeom>
          <a:noFill/>
        </p:spPr>
      </p:pic>
      <p:sp>
        <p:nvSpPr>
          <p:cNvPr id="4" name="TextBox 3"/>
          <p:cNvSpPr txBox="1"/>
          <p:nvPr/>
        </p:nvSpPr>
        <p:spPr>
          <a:xfrm>
            <a:off x="2209800" y="457200"/>
            <a:ext cx="4346831" cy="584775"/>
          </a:xfrm>
          <a:prstGeom prst="rect">
            <a:avLst/>
          </a:prstGeom>
          <a:noFill/>
        </p:spPr>
        <p:txBody>
          <a:bodyPr wrap="none" rtlCol="0">
            <a:spAutoFit/>
          </a:bodyPr>
          <a:lstStyle/>
          <a:p>
            <a:r>
              <a:rPr lang="en-US" sz="3200" b="1" dirty="0" smtClean="0"/>
              <a:t>FIXED POSITION LAYOUT</a:t>
            </a:r>
            <a:endParaRPr lang="en-US" sz="3200" b="1" dirty="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62000"/>
            <a:ext cx="9144000" cy="4093428"/>
          </a:xfrm>
          <a:prstGeom prst="rect">
            <a:avLst/>
          </a:prstGeom>
        </p:spPr>
        <p:txBody>
          <a:bodyPr wrap="square">
            <a:spAutoFit/>
          </a:bodyPr>
          <a:lstStyle/>
          <a:p>
            <a:pPr algn="just"/>
            <a:r>
              <a:rPr lang="en-US" sz="2000" b="1" dirty="0" smtClean="0"/>
              <a:t>Advantages</a:t>
            </a:r>
            <a:endParaRPr lang="en-US" sz="2000" dirty="0" smtClean="0"/>
          </a:p>
          <a:p>
            <a:pPr algn="just"/>
            <a:r>
              <a:rPr lang="en-US" sz="2000" dirty="0" smtClean="0"/>
              <a:t>(</a:t>
            </a:r>
            <a:r>
              <a:rPr lang="en-US" sz="2000" dirty="0" err="1" smtClean="0"/>
              <a:t>i</a:t>
            </a:r>
            <a:r>
              <a:rPr lang="en-US" sz="2000" dirty="0" smtClean="0"/>
              <a:t>) Material movement is reduced </a:t>
            </a:r>
          </a:p>
          <a:p>
            <a:pPr algn="just"/>
            <a:r>
              <a:rPr lang="en-US" sz="2000" dirty="0" smtClean="0"/>
              <a:t>(ii) Capital investment is minimized </a:t>
            </a:r>
          </a:p>
          <a:p>
            <a:pPr algn="just"/>
            <a:r>
              <a:rPr lang="en-US" sz="2000" dirty="0" smtClean="0"/>
              <a:t>(iii) The task is usually done by gang of operators, hence continuity of operations is ensured </a:t>
            </a:r>
          </a:p>
          <a:p>
            <a:pPr algn="just"/>
            <a:r>
              <a:rPr lang="en-US" sz="2000" dirty="0" smtClean="0"/>
              <a:t>(iv) Effective planning and loading can be made. Thus total production cost will be reduced .</a:t>
            </a:r>
          </a:p>
          <a:p>
            <a:pPr algn="just"/>
            <a:endParaRPr lang="en-US" sz="2000" dirty="0" smtClean="0"/>
          </a:p>
          <a:p>
            <a:pPr algn="just"/>
            <a:r>
              <a:rPr lang="en-US" sz="2000" b="1" dirty="0" smtClean="0"/>
              <a:t>Limitations</a:t>
            </a:r>
            <a:endParaRPr lang="en-US" sz="2000" dirty="0" smtClean="0"/>
          </a:p>
          <a:p>
            <a:pPr algn="just"/>
            <a:r>
              <a:rPr lang="en-US" sz="2000" dirty="0" smtClean="0"/>
              <a:t>(</a:t>
            </a:r>
            <a:r>
              <a:rPr lang="en-US" sz="2000" dirty="0" err="1" smtClean="0"/>
              <a:t>i</a:t>
            </a:r>
            <a:r>
              <a:rPr lang="en-US" sz="2000" dirty="0" smtClean="0"/>
              <a:t>) Highly skilled man power is required. </a:t>
            </a:r>
          </a:p>
          <a:p>
            <a:pPr algn="just"/>
            <a:r>
              <a:rPr lang="en-US" sz="2000" dirty="0" smtClean="0"/>
              <a:t>(ii) Movement of machines equipment’s to production centre may be time consuming. </a:t>
            </a:r>
          </a:p>
          <a:p>
            <a:pPr algn="just"/>
            <a:r>
              <a:rPr lang="en-US" sz="2000" dirty="0" smtClean="0"/>
              <a:t>(iii) Complicated fixtures may be required for positioning of jobs and tools. This may increase the cost of production. </a:t>
            </a: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720840"/>
            <a:ext cx="9144000" cy="2554545"/>
          </a:xfrm>
          <a:prstGeom prst="rect">
            <a:avLst/>
          </a:prstGeom>
        </p:spPr>
        <p:txBody>
          <a:bodyPr wrap="square">
            <a:spAutoFit/>
          </a:bodyPr>
          <a:lstStyle/>
          <a:p>
            <a:pPr algn="just"/>
            <a:r>
              <a:rPr lang="en-US" sz="2000" dirty="0" smtClean="0"/>
              <a:t>layouts used in industries are the compromise of the above mentioned layouts. Every layout has got certain advantages and limitations therefore, industries would not like to use any type of layout as such. </a:t>
            </a:r>
          </a:p>
          <a:p>
            <a:pPr algn="just"/>
            <a:endParaRPr lang="en-US" sz="2000" dirty="0" smtClean="0"/>
          </a:p>
          <a:p>
            <a:pPr algn="just"/>
            <a:r>
              <a:rPr lang="en-US" sz="2000" dirty="0" smtClean="0"/>
              <a:t>Flexibility is a very important factor, so layout should be, which can be </a:t>
            </a:r>
            <a:r>
              <a:rPr lang="en-US" sz="2000" dirty="0" err="1" smtClean="0"/>
              <a:t>moulded</a:t>
            </a:r>
            <a:r>
              <a:rPr lang="en-US" sz="2000" dirty="0" smtClean="0"/>
              <a:t> according to the requirements of industry, without much investment. If the good features of all types of layouts are connected, a compromise solution can be obtained which will be more economical and flexible.</a:t>
            </a:r>
            <a:endParaRPr lang="en-US" dirty="0" smtClean="0"/>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447800"/>
          </a:xfrm>
          <a:prstGeom prst="rect">
            <a:avLst/>
          </a:prstGeom>
          <a:noFill/>
        </p:spPr>
      </p:pic>
      <p:sp>
        <p:nvSpPr>
          <p:cNvPr id="4" name="TextBox 3"/>
          <p:cNvSpPr txBox="1"/>
          <p:nvPr/>
        </p:nvSpPr>
        <p:spPr>
          <a:xfrm>
            <a:off x="1600200" y="457200"/>
            <a:ext cx="5639044" cy="584775"/>
          </a:xfrm>
          <a:prstGeom prst="rect">
            <a:avLst/>
          </a:prstGeom>
          <a:noFill/>
        </p:spPr>
        <p:txBody>
          <a:bodyPr wrap="none" rtlCol="0">
            <a:spAutoFit/>
          </a:bodyPr>
          <a:lstStyle/>
          <a:p>
            <a:r>
              <a:rPr lang="en-US" sz="3200" b="1" dirty="0" smtClean="0"/>
              <a:t>COMBINATION TYPE OF LAYOUT</a:t>
            </a:r>
            <a:endParaRPr lang="en-US" sz="3200" b="1" dirty="0"/>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676400"/>
            <a:ext cx="9144000" cy="3693319"/>
          </a:xfrm>
          <a:prstGeom prst="rect">
            <a:avLst/>
          </a:prstGeom>
        </p:spPr>
        <p:txBody>
          <a:bodyPr wrap="square">
            <a:spAutoFit/>
          </a:bodyPr>
          <a:lstStyle/>
          <a:p>
            <a:pPr algn="just"/>
            <a:r>
              <a:rPr lang="en-US" b="1" dirty="0" smtClean="0"/>
              <a:t>To the Worker: </a:t>
            </a:r>
          </a:p>
          <a:p>
            <a:pPr algn="just"/>
            <a:endParaRPr lang="en-US" b="1" dirty="0" smtClean="0"/>
          </a:p>
          <a:p>
            <a:pPr algn="just">
              <a:buFont typeface="Arial" pitchFamily="34" charset="0"/>
              <a:buChar char="•"/>
            </a:pPr>
            <a:r>
              <a:rPr lang="en-US" dirty="0" smtClean="0"/>
              <a:t> Reduces the effort of the worker. </a:t>
            </a:r>
          </a:p>
          <a:p>
            <a:pPr algn="just">
              <a:buFont typeface="Arial" pitchFamily="34" charset="0"/>
              <a:buChar char="•"/>
            </a:pPr>
            <a:endParaRPr lang="en-US" dirty="0" smtClean="0"/>
          </a:p>
          <a:p>
            <a:pPr algn="just">
              <a:buFont typeface="Arial" pitchFamily="34" charset="0"/>
              <a:buChar char="•"/>
            </a:pPr>
            <a:r>
              <a:rPr lang="en-US" dirty="0" smtClean="0"/>
              <a:t> Extends the process of specialization.</a:t>
            </a:r>
          </a:p>
          <a:p>
            <a:pPr algn="just"/>
            <a:r>
              <a:rPr lang="en-US" dirty="0" smtClean="0"/>
              <a:t> </a:t>
            </a:r>
          </a:p>
          <a:p>
            <a:pPr algn="just">
              <a:buFont typeface="Arial" pitchFamily="34" charset="0"/>
              <a:buChar char="•"/>
            </a:pPr>
            <a:r>
              <a:rPr lang="en-US" dirty="0" smtClean="0"/>
              <a:t>Produces better working conditions by eliminating congestions.</a:t>
            </a:r>
          </a:p>
          <a:p>
            <a:pPr algn="just"/>
            <a:r>
              <a:rPr lang="en-US" dirty="0" smtClean="0"/>
              <a:t> </a:t>
            </a:r>
          </a:p>
          <a:p>
            <a:pPr algn="just">
              <a:buFont typeface="Arial" pitchFamily="34" charset="0"/>
              <a:buChar char="•"/>
            </a:pPr>
            <a:r>
              <a:rPr lang="en-US" dirty="0" smtClean="0"/>
              <a:t>Reduces the number of accidents.</a:t>
            </a:r>
          </a:p>
          <a:p>
            <a:pPr algn="just">
              <a:buFont typeface="Arial" pitchFamily="34" charset="0"/>
              <a:buChar char="•"/>
            </a:pPr>
            <a:endParaRPr lang="en-US" dirty="0" smtClean="0"/>
          </a:p>
          <a:p>
            <a:pPr algn="just">
              <a:buFont typeface="Arial" pitchFamily="34" charset="0"/>
              <a:buChar char="•"/>
            </a:pPr>
            <a:r>
              <a:rPr lang="en-US" dirty="0" smtClean="0"/>
              <a:t>Provides better employee service facilities/conditions. </a:t>
            </a:r>
          </a:p>
          <a:p>
            <a:pPr algn="just"/>
            <a:endParaRPr lang="en-US" dirty="0" smtClean="0"/>
          </a:p>
          <a:p>
            <a:pPr algn="just">
              <a:buFont typeface="Arial" pitchFamily="34" charset="0"/>
              <a:buChar char="•"/>
            </a:pPr>
            <a:r>
              <a:rPr lang="en-US" dirty="0" smtClean="0"/>
              <a:t>Provides basis for higher earning for employees. </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447800"/>
          </a:xfrm>
          <a:prstGeom prst="rect">
            <a:avLst/>
          </a:prstGeom>
          <a:noFill/>
        </p:spPr>
      </p:pic>
      <p:sp>
        <p:nvSpPr>
          <p:cNvPr id="4" name="TextBox 3"/>
          <p:cNvSpPr txBox="1"/>
          <p:nvPr/>
        </p:nvSpPr>
        <p:spPr>
          <a:xfrm>
            <a:off x="1676400" y="329625"/>
            <a:ext cx="5645007" cy="584775"/>
          </a:xfrm>
          <a:prstGeom prst="rect">
            <a:avLst/>
          </a:prstGeom>
          <a:noFill/>
        </p:spPr>
        <p:txBody>
          <a:bodyPr wrap="none" rtlCol="0">
            <a:spAutoFit/>
          </a:bodyPr>
          <a:lstStyle/>
          <a:p>
            <a:r>
              <a:rPr lang="en-US" sz="3200" b="1" dirty="0" smtClean="0"/>
              <a:t>ADVANTAGES OF GOOD LAYOUT</a:t>
            </a:r>
            <a:endParaRPr lang="en-US" sz="3200" b="1"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35846"/>
            <a:ext cx="9144000" cy="1323439"/>
          </a:xfrm>
          <a:prstGeom prst="rect">
            <a:avLst/>
          </a:prstGeom>
        </p:spPr>
        <p:txBody>
          <a:bodyPr wrap="square">
            <a:spAutoFit/>
          </a:bodyPr>
          <a:lstStyle/>
          <a:p>
            <a:pPr algn="just">
              <a:buFontTx/>
              <a:buNone/>
            </a:pPr>
            <a:r>
              <a:rPr lang="en-US" sz="2000" b="1" dirty="0" smtClean="0"/>
              <a:t>Number of Partners: </a:t>
            </a:r>
            <a:r>
              <a:rPr lang="en-US" sz="2000" dirty="0" smtClean="0"/>
              <a:t>A minimum of two persons are required to start a partnership business. The maximum membership limit is 10 in case of banking business and 20 in case of all other types of business.</a:t>
            </a:r>
          </a:p>
          <a:p>
            <a:pPr algn="just">
              <a:buFontTx/>
              <a:buNone/>
            </a:pPr>
            <a:r>
              <a:rPr lang="en-US" sz="2000" dirty="0" smtClean="0"/>
              <a:t> </a:t>
            </a:r>
          </a:p>
        </p:txBody>
      </p:sp>
      <p:sp>
        <p:nvSpPr>
          <p:cNvPr id="4" name="TextBox 3"/>
          <p:cNvSpPr txBox="1"/>
          <p:nvPr/>
        </p:nvSpPr>
        <p:spPr>
          <a:xfrm>
            <a:off x="2819400" y="2361962"/>
            <a:ext cx="6324600" cy="1600438"/>
          </a:xfrm>
          <a:prstGeom prst="rect">
            <a:avLst/>
          </a:prstGeom>
          <a:noFill/>
        </p:spPr>
        <p:txBody>
          <a:bodyPr wrap="square" rtlCol="0">
            <a:spAutoFit/>
          </a:bodyPr>
          <a:lstStyle/>
          <a:p>
            <a:pPr algn="just">
              <a:buFontTx/>
              <a:buNone/>
            </a:pPr>
            <a:r>
              <a:rPr lang="en-US" sz="2000" b="1" dirty="0" smtClean="0"/>
              <a:t>Contractual Relationship: </a:t>
            </a:r>
            <a:r>
              <a:rPr lang="en-US" sz="2000" dirty="0" smtClean="0"/>
              <a:t>The partners enter into partnership through an agreement which may be verbal, written or implied. If the agreement is in writing it is known as a </a:t>
            </a:r>
            <a:r>
              <a:rPr lang="en-US" sz="2000" b="1" dirty="0" smtClean="0"/>
              <a:t>Partnership Deed</a:t>
            </a:r>
            <a:r>
              <a:rPr lang="en-US" sz="2000" dirty="0" smtClean="0"/>
              <a:t>.</a:t>
            </a:r>
          </a:p>
          <a:p>
            <a:endParaRPr lang="en-US" dirty="0"/>
          </a:p>
        </p:txBody>
      </p:sp>
      <p:pic>
        <p:nvPicPr>
          <p:cNvPr id="9219" name="Picture 3" descr="C:\Users\hp\Desktop\PMPE IMAGES\download (8).jpg"/>
          <p:cNvPicPr>
            <a:picLocks noChangeAspect="1" noChangeArrowheads="1"/>
          </p:cNvPicPr>
          <p:nvPr/>
        </p:nvPicPr>
        <p:blipFill>
          <a:blip r:embed="rId2" cstate="print"/>
          <a:srcRect/>
          <a:stretch>
            <a:fillRect/>
          </a:stretch>
        </p:blipFill>
        <p:spPr bwMode="auto">
          <a:xfrm>
            <a:off x="6400800" y="1066801"/>
            <a:ext cx="2390775" cy="1219200"/>
          </a:xfrm>
          <a:prstGeom prst="rect">
            <a:avLst/>
          </a:prstGeom>
          <a:noFill/>
        </p:spPr>
      </p:pic>
      <p:pic>
        <p:nvPicPr>
          <p:cNvPr id="9220" name="Picture 4" descr="C:\Users\hp\Desktop\PMPE IMAGES\unnamed.jpg"/>
          <p:cNvPicPr>
            <a:picLocks noChangeAspect="1" noChangeArrowheads="1"/>
          </p:cNvPicPr>
          <p:nvPr/>
        </p:nvPicPr>
        <p:blipFill>
          <a:blip r:embed="rId3" cstate="print"/>
          <a:srcRect/>
          <a:stretch>
            <a:fillRect/>
          </a:stretch>
        </p:blipFill>
        <p:spPr bwMode="auto">
          <a:xfrm>
            <a:off x="0" y="2362201"/>
            <a:ext cx="2286000" cy="1523999"/>
          </a:xfrm>
          <a:prstGeom prst="rect">
            <a:avLst/>
          </a:prstGeom>
          <a:noFill/>
        </p:spPr>
      </p:pic>
      <p:sp>
        <p:nvSpPr>
          <p:cNvPr id="7" name="TextBox 6"/>
          <p:cNvSpPr txBox="1"/>
          <p:nvPr/>
        </p:nvSpPr>
        <p:spPr>
          <a:xfrm>
            <a:off x="0" y="3886200"/>
            <a:ext cx="9144000" cy="1600438"/>
          </a:xfrm>
          <a:prstGeom prst="rect">
            <a:avLst/>
          </a:prstGeom>
          <a:noFill/>
        </p:spPr>
        <p:txBody>
          <a:bodyPr wrap="square" rtlCol="0">
            <a:spAutoFit/>
          </a:bodyPr>
          <a:lstStyle/>
          <a:p>
            <a:pPr algn="just">
              <a:buFontTx/>
              <a:buNone/>
            </a:pPr>
            <a:r>
              <a:rPr lang="en-US" sz="2000" b="1" dirty="0" smtClean="0"/>
              <a:t>Competence of Partners: </a:t>
            </a:r>
            <a:r>
              <a:rPr lang="en-US" sz="2000" dirty="0" smtClean="0"/>
              <a:t>Since individuals have to enter into a contract to become partners, they must be competent enough to do so. Thus, minors, lunatics and insolvent persons are not eligible to become partners. However, a minor can be admitted to the benefits of partnership i.e. he can have a share in the profits.</a:t>
            </a:r>
          </a:p>
          <a:p>
            <a:endParaRPr lang="en-US" dirty="0"/>
          </a:p>
        </p:txBody>
      </p:sp>
      <p:pic>
        <p:nvPicPr>
          <p:cNvPr id="9221" name="Picture 5" descr="C:\Users\hp\Desktop\PMPE IMAGES\images (12).jpg"/>
          <p:cNvPicPr>
            <a:picLocks noChangeAspect="1" noChangeArrowheads="1"/>
          </p:cNvPicPr>
          <p:nvPr/>
        </p:nvPicPr>
        <p:blipFill>
          <a:blip r:embed="rId4" cstate="print"/>
          <a:srcRect/>
          <a:stretch>
            <a:fillRect/>
          </a:stretch>
        </p:blipFill>
        <p:spPr bwMode="auto">
          <a:xfrm>
            <a:off x="6353175" y="5219700"/>
            <a:ext cx="2790825" cy="1638300"/>
          </a:xfrm>
          <a:prstGeom prst="rect">
            <a:avLst/>
          </a:prstGeom>
          <a:noFill/>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143000"/>
            <a:ext cx="9144000" cy="4093428"/>
          </a:xfrm>
          <a:prstGeom prst="rect">
            <a:avLst/>
          </a:prstGeom>
        </p:spPr>
        <p:txBody>
          <a:bodyPr wrap="square">
            <a:spAutoFit/>
          </a:bodyPr>
          <a:lstStyle/>
          <a:p>
            <a:pPr algn="just">
              <a:buFont typeface="Arial" pitchFamily="34" charset="0"/>
              <a:buChar char="•"/>
            </a:pPr>
            <a:r>
              <a:rPr lang="en-US" sz="2000" b="1" dirty="0" smtClean="0"/>
              <a:t>Manufacturing Costs: </a:t>
            </a:r>
          </a:p>
          <a:p>
            <a:pPr algn="just"/>
            <a:endParaRPr lang="en-US" sz="2000" b="1" dirty="0" smtClean="0"/>
          </a:p>
          <a:p>
            <a:pPr algn="just">
              <a:buFont typeface="Arial" pitchFamily="34" charset="0"/>
              <a:buChar char="•"/>
            </a:pPr>
            <a:r>
              <a:rPr lang="en-US" sz="2000" dirty="0" smtClean="0"/>
              <a:t> Reduces the cost of expensive supplies.</a:t>
            </a:r>
          </a:p>
          <a:p>
            <a:pPr algn="just"/>
            <a:endParaRPr lang="en-US" sz="2000" dirty="0" smtClean="0"/>
          </a:p>
          <a:p>
            <a:pPr algn="just">
              <a:buFont typeface="Arial" pitchFamily="34" charset="0"/>
              <a:buChar char="•"/>
            </a:pPr>
            <a:r>
              <a:rPr lang="en-US" sz="2000" dirty="0" smtClean="0"/>
              <a:t> Decreases maintenance costs.</a:t>
            </a:r>
          </a:p>
          <a:p>
            <a:pPr algn="just"/>
            <a:r>
              <a:rPr lang="en-US" sz="2000" dirty="0" smtClean="0"/>
              <a:t> </a:t>
            </a:r>
          </a:p>
          <a:p>
            <a:pPr algn="just">
              <a:buFont typeface="Arial" pitchFamily="34" charset="0"/>
              <a:buChar char="•"/>
            </a:pPr>
            <a:r>
              <a:rPr lang="en-US" sz="2000" dirty="0" smtClean="0"/>
              <a:t> Decreases tool replacement costs. </a:t>
            </a:r>
          </a:p>
          <a:p>
            <a:pPr algn="just"/>
            <a:endParaRPr lang="en-US" sz="2000" dirty="0" smtClean="0"/>
          </a:p>
          <a:p>
            <a:pPr algn="just">
              <a:buFont typeface="Arial" pitchFamily="34" charset="0"/>
              <a:buChar char="•"/>
            </a:pPr>
            <a:r>
              <a:rPr lang="en-US" sz="2000" dirty="0" smtClean="0"/>
              <a:t> Decreases spoilage and scrap. Thus waste is minimized </a:t>
            </a:r>
          </a:p>
          <a:p>
            <a:pPr algn="just"/>
            <a:endParaRPr lang="en-US" sz="2000" dirty="0" smtClean="0"/>
          </a:p>
          <a:p>
            <a:pPr algn="just">
              <a:buFont typeface="Arial" pitchFamily="34" charset="0"/>
              <a:buChar char="•"/>
            </a:pPr>
            <a:r>
              <a:rPr lang="en-US" sz="2000" dirty="0" smtClean="0"/>
              <a:t>Improves the quality of the product by decreasing handling.</a:t>
            </a:r>
          </a:p>
          <a:p>
            <a:pPr algn="just"/>
            <a:r>
              <a:rPr lang="en-US" sz="2000" dirty="0" smtClean="0"/>
              <a:t> </a:t>
            </a:r>
          </a:p>
          <a:p>
            <a:pPr algn="just">
              <a:buFont typeface="Arial" pitchFamily="34" charset="0"/>
              <a:buChar char="•"/>
            </a:pPr>
            <a:r>
              <a:rPr lang="en-US" sz="2000" dirty="0" smtClean="0"/>
              <a:t> Provides better cost control.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81000"/>
            <a:ext cx="6324600" cy="1015663"/>
          </a:xfrm>
          <a:prstGeom prst="rect">
            <a:avLst/>
          </a:prstGeom>
        </p:spPr>
        <p:txBody>
          <a:bodyPr wrap="square">
            <a:spAutoFit/>
          </a:bodyPr>
          <a:lstStyle/>
          <a:p>
            <a:pPr algn="just">
              <a:buFontTx/>
              <a:buNone/>
            </a:pPr>
            <a:r>
              <a:rPr lang="en-US" sz="2000" b="1" dirty="0" smtClean="0"/>
              <a:t>Sharing of Profit and Loss: </a:t>
            </a:r>
            <a:r>
              <a:rPr lang="en-US" sz="2000" dirty="0" smtClean="0"/>
              <a:t>The partners can share profit in any ratio as agreed. In the absence of an agreement, they share it equally.</a:t>
            </a:r>
          </a:p>
        </p:txBody>
      </p:sp>
      <p:pic>
        <p:nvPicPr>
          <p:cNvPr id="10242" name="Picture 2" descr="C:\Users\hp\Desktop\PMPE IMAGES\download (9).jpg"/>
          <p:cNvPicPr>
            <a:picLocks noChangeAspect="1" noChangeArrowheads="1"/>
          </p:cNvPicPr>
          <p:nvPr/>
        </p:nvPicPr>
        <p:blipFill>
          <a:blip r:embed="rId2" cstate="print"/>
          <a:srcRect/>
          <a:stretch>
            <a:fillRect/>
          </a:stretch>
        </p:blipFill>
        <p:spPr bwMode="auto">
          <a:xfrm>
            <a:off x="6400800" y="0"/>
            <a:ext cx="2743200" cy="1752600"/>
          </a:xfrm>
          <a:prstGeom prst="rect">
            <a:avLst/>
          </a:prstGeom>
          <a:noFill/>
        </p:spPr>
      </p:pic>
      <p:sp>
        <p:nvSpPr>
          <p:cNvPr id="4" name="Rectangle 3"/>
          <p:cNvSpPr/>
          <p:nvPr/>
        </p:nvSpPr>
        <p:spPr>
          <a:xfrm>
            <a:off x="2286000" y="2410361"/>
            <a:ext cx="6858000" cy="1323439"/>
          </a:xfrm>
          <a:prstGeom prst="rect">
            <a:avLst/>
          </a:prstGeom>
        </p:spPr>
        <p:txBody>
          <a:bodyPr wrap="square">
            <a:spAutoFit/>
          </a:bodyPr>
          <a:lstStyle/>
          <a:p>
            <a:pPr algn="just">
              <a:buFontTx/>
              <a:buNone/>
            </a:pPr>
            <a:r>
              <a:rPr lang="en-US" sz="2000" b="1" dirty="0" smtClean="0"/>
              <a:t>Principal-Agent Relationship</a:t>
            </a:r>
            <a:r>
              <a:rPr lang="en-US" sz="2000" dirty="0" smtClean="0"/>
              <a:t>: The business in a partnership firm may be carried on by all the partners or any one of them acting for all. It is, therefore, essential that there should be mutual trust and faith among the partners in the interest of the firm.</a:t>
            </a:r>
          </a:p>
        </p:txBody>
      </p:sp>
      <p:sp>
        <p:nvSpPr>
          <p:cNvPr id="5" name="TextBox 4"/>
          <p:cNvSpPr txBox="1"/>
          <p:nvPr/>
        </p:nvSpPr>
        <p:spPr>
          <a:xfrm>
            <a:off x="152400" y="4343400"/>
            <a:ext cx="8763000" cy="1015663"/>
          </a:xfrm>
          <a:prstGeom prst="rect">
            <a:avLst/>
          </a:prstGeom>
          <a:noFill/>
        </p:spPr>
        <p:txBody>
          <a:bodyPr wrap="square" rtlCol="0">
            <a:spAutoFit/>
          </a:bodyPr>
          <a:lstStyle/>
          <a:p>
            <a:r>
              <a:rPr lang="en-US" sz="2000" b="1" dirty="0" smtClean="0"/>
              <a:t>Transfer of Interest</a:t>
            </a:r>
            <a:r>
              <a:rPr lang="en-US" sz="2000" dirty="0" smtClean="0"/>
              <a:t>: No partner can sell or transfer his interest in the firm to anyone without the consent of other partners</a:t>
            </a:r>
          </a:p>
          <a:p>
            <a:endParaRPr lang="en-US" sz="2000" dirty="0"/>
          </a:p>
        </p:txBody>
      </p:sp>
      <p:pic>
        <p:nvPicPr>
          <p:cNvPr id="10243" name="Picture 3" descr="C:\Users\hp\Desktop\PMPE IMAGES\1580294054.png"/>
          <p:cNvPicPr>
            <a:picLocks noChangeAspect="1" noChangeArrowheads="1"/>
          </p:cNvPicPr>
          <p:nvPr/>
        </p:nvPicPr>
        <p:blipFill>
          <a:blip r:embed="rId3" cstate="print"/>
          <a:srcRect/>
          <a:stretch>
            <a:fillRect/>
          </a:stretch>
        </p:blipFill>
        <p:spPr bwMode="auto">
          <a:xfrm>
            <a:off x="0" y="2057400"/>
            <a:ext cx="2286000" cy="1828800"/>
          </a:xfrm>
          <a:prstGeom prst="rect">
            <a:avLst/>
          </a:prstGeom>
          <a:noFill/>
        </p:spPr>
      </p:pic>
      <p:pic>
        <p:nvPicPr>
          <p:cNvPr id="10244" name="Picture 4" descr="C:\Users\hp\Desktop\PMPE IMAGES\download (4).png"/>
          <p:cNvPicPr>
            <a:picLocks noChangeAspect="1" noChangeArrowheads="1"/>
          </p:cNvPicPr>
          <p:nvPr/>
        </p:nvPicPr>
        <p:blipFill>
          <a:blip r:embed="rId4" cstate="print"/>
          <a:srcRect/>
          <a:stretch>
            <a:fillRect/>
          </a:stretch>
        </p:blipFill>
        <p:spPr bwMode="auto">
          <a:xfrm>
            <a:off x="7000875" y="4714875"/>
            <a:ext cx="2143125" cy="2143125"/>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85800"/>
            <a:ext cx="9144000" cy="1323439"/>
          </a:xfrm>
          <a:prstGeom prst="rect">
            <a:avLst/>
          </a:prstGeom>
        </p:spPr>
        <p:txBody>
          <a:bodyPr wrap="square">
            <a:spAutoFit/>
          </a:bodyPr>
          <a:lstStyle/>
          <a:p>
            <a:pPr algn="just">
              <a:buFontTx/>
              <a:buNone/>
            </a:pPr>
            <a:r>
              <a:rPr lang="en-US" sz="2000" b="1" dirty="0" smtClean="0"/>
              <a:t>Voluntary Registration</a:t>
            </a:r>
            <a:r>
              <a:rPr lang="en-US" sz="2000" dirty="0" smtClean="0"/>
              <a:t>: Registration of partnership is not compulsory. But since registration entitles the firm to several benefits, it is considered desirable. For example, if it is registered, any partner can file a case against other partners, or a firm can file a suit against outsiders in case of disputes, claims, disagreements, etc.</a:t>
            </a:r>
          </a:p>
        </p:txBody>
      </p:sp>
      <p:sp>
        <p:nvSpPr>
          <p:cNvPr id="3" name="TextBox 2"/>
          <p:cNvSpPr txBox="1"/>
          <p:nvPr/>
        </p:nvSpPr>
        <p:spPr>
          <a:xfrm>
            <a:off x="0" y="3886200"/>
            <a:ext cx="9144000" cy="1292662"/>
          </a:xfrm>
          <a:prstGeom prst="rect">
            <a:avLst/>
          </a:prstGeom>
          <a:noFill/>
        </p:spPr>
        <p:txBody>
          <a:bodyPr wrap="square" rtlCol="0">
            <a:spAutoFit/>
          </a:bodyPr>
          <a:lstStyle/>
          <a:p>
            <a:r>
              <a:rPr lang="en-US" sz="2000" b="1" dirty="0" smtClean="0"/>
              <a:t>Dissolution of Partnership</a:t>
            </a:r>
            <a:r>
              <a:rPr lang="en-US" sz="2000" dirty="0" smtClean="0"/>
              <a:t>: Dissolution of partnership implies not only a complete closure or termination of partnership business, but it also includes any change in the existing agreement among the partners due to a change in the number of partners.</a:t>
            </a:r>
          </a:p>
          <a:p>
            <a:endParaRPr lang="en-US" dirty="0"/>
          </a:p>
        </p:txBody>
      </p:sp>
      <p:pic>
        <p:nvPicPr>
          <p:cNvPr id="11266" name="Picture 2" descr="C:\Users\hp\Desktop\PMPE IMAGES\download (10).jpg"/>
          <p:cNvPicPr>
            <a:picLocks noChangeAspect="1" noChangeArrowheads="1"/>
          </p:cNvPicPr>
          <p:nvPr/>
        </p:nvPicPr>
        <p:blipFill>
          <a:blip r:embed="rId2" cstate="print"/>
          <a:srcRect/>
          <a:stretch>
            <a:fillRect/>
          </a:stretch>
        </p:blipFill>
        <p:spPr bwMode="auto">
          <a:xfrm>
            <a:off x="2819400" y="1981200"/>
            <a:ext cx="2986088" cy="1743075"/>
          </a:xfrm>
          <a:prstGeom prst="rect">
            <a:avLst/>
          </a:prstGeom>
          <a:noFill/>
        </p:spPr>
      </p:pic>
      <p:pic>
        <p:nvPicPr>
          <p:cNvPr id="11268" name="Picture 4" descr="C:\Users\hp\Desktop\PMPE IMAGES\partnership-firm-dissolution.png"/>
          <p:cNvPicPr>
            <a:picLocks noChangeAspect="1" noChangeArrowheads="1"/>
          </p:cNvPicPr>
          <p:nvPr/>
        </p:nvPicPr>
        <p:blipFill>
          <a:blip r:embed="rId3" cstate="print"/>
          <a:srcRect/>
          <a:stretch>
            <a:fillRect/>
          </a:stretch>
        </p:blipFill>
        <p:spPr bwMode="auto">
          <a:xfrm>
            <a:off x="2438399" y="4953000"/>
            <a:ext cx="3962401" cy="19050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45372"/>
            <a:ext cx="9144000" cy="4093428"/>
          </a:xfrm>
          <a:prstGeom prst="rect">
            <a:avLst/>
          </a:prstGeom>
        </p:spPr>
        <p:txBody>
          <a:bodyPr wrap="square">
            <a:spAutoFit/>
          </a:bodyPr>
          <a:lstStyle/>
          <a:p>
            <a:pPr algn="just">
              <a:buFontTx/>
              <a:buNone/>
            </a:pPr>
            <a:r>
              <a:rPr lang="en-US" sz="2000" b="1" dirty="0" smtClean="0"/>
              <a:t>Easy Formation</a:t>
            </a:r>
            <a:r>
              <a:rPr lang="en-US" sz="2000" dirty="0" smtClean="0"/>
              <a:t>: A partnership can be formed without many legal formality and expenses. Every partnership firm need not be registered.</a:t>
            </a:r>
          </a:p>
          <a:p>
            <a:pPr algn="just">
              <a:buFontTx/>
              <a:buNone/>
            </a:pPr>
            <a:endParaRPr lang="en-US" sz="2000" b="1" dirty="0" smtClean="0"/>
          </a:p>
          <a:p>
            <a:pPr algn="just">
              <a:buFontTx/>
              <a:buNone/>
            </a:pPr>
            <a:r>
              <a:rPr lang="en-US" sz="2000" b="1" dirty="0" smtClean="0"/>
              <a:t>Larger Resources</a:t>
            </a:r>
            <a:r>
              <a:rPr lang="en-US" sz="2000" dirty="0" smtClean="0"/>
              <a:t>:  As compared to sole proprietorship, a partnership firm can pool larger financial resources. Thus it can enter into bigger operations and can have more credit facilities. It can also have better managerial talent.</a:t>
            </a:r>
          </a:p>
          <a:p>
            <a:pPr algn="just">
              <a:buFontTx/>
              <a:buNone/>
            </a:pPr>
            <a:endParaRPr lang="en-US" sz="2000" dirty="0" smtClean="0"/>
          </a:p>
          <a:p>
            <a:pPr algn="just">
              <a:buFontTx/>
              <a:buNone/>
            </a:pPr>
            <a:r>
              <a:rPr lang="en-US" sz="2000" dirty="0" smtClean="0"/>
              <a:t> </a:t>
            </a:r>
            <a:r>
              <a:rPr lang="en-US" sz="2000" b="1" dirty="0" smtClean="0"/>
              <a:t>Flexibility in operation</a:t>
            </a:r>
            <a:r>
              <a:rPr lang="en-US" sz="2000" dirty="0" smtClean="0"/>
              <a:t>: Flexibility is due to a limited number of partners. These partners can change their operations and  objectives if necessary by mutual consent.</a:t>
            </a:r>
          </a:p>
          <a:p>
            <a:pPr algn="just">
              <a:buFontTx/>
              <a:buNone/>
            </a:pPr>
            <a:endParaRPr lang="en-US" sz="2000" dirty="0" smtClean="0"/>
          </a:p>
          <a:p>
            <a:pPr algn="just">
              <a:buFontTx/>
              <a:buNone/>
            </a:pPr>
            <a:r>
              <a:rPr lang="en-US" sz="2000" dirty="0" smtClean="0"/>
              <a:t> </a:t>
            </a:r>
            <a:r>
              <a:rPr lang="en-US" sz="2000" b="1" dirty="0" smtClean="0"/>
              <a:t>Better Management</a:t>
            </a:r>
            <a:r>
              <a:rPr lang="en-US" sz="2000" dirty="0" smtClean="0"/>
              <a:t>: Partners take more interest in the affairs of business as there is a direct relationship  between  ownership,  control  and  profit.  They often  meet  to  discuss  the  affairs  of business and can take prompt decision.</a:t>
            </a:r>
          </a:p>
        </p:txBody>
      </p:sp>
      <p:sp>
        <p:nvSpPr>
          <p:cNvPr id="3" name="TextBox 2"/>
          <p:cNvSpPr txBox="1"/>
          <p:nvPr/>
        </p:nvSpPr>
        <p:spPr>
          <a:xfrm>
            <a:off x="2362200" y="605135"/>
            <a:ext cx="4159921" cy="461665"/>
          </a:xfrm>
          <a:prstGeom prst="rect">
            <a:avLst/>
          </a:prstGeom>
          <a:noFill/>
        </p:spPr>
        <p:txBody>
          <a:bodyPr wrap="none" rtlCol="0">
            <a:spAutoFit/>
          </a:bodyPr>
          <a:lstStyle/>
          <a:p>
            <a:r>
              <a:rPr lang="en-US" sz="2400" b="1" dirty="0" smtClean="0"/>
              <a:t>ADVANTAGES OF PARTNERSHIP</a:t>
            </a:r>
            <a:endParaRPr lang="en-US" b="1"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38200"/>
            <a:ext cx="9144000" cy="1631216"/>
          </a:xfrm>
          <a:prstGeom prst="rect">
            <a:avLst/>
          </a:prstGeom>
        </p:spPr>
        <p:txBody>
          <a:bodyPr wrap="square">
            <a:spAutoFit/>
          </a:bodyPr>
          <a:lstStyle/>
          <a:p>
            <a:pPr algn="just">
              <a:buFontTx/>
              <a:buNone/>
            </a:pPr>
            <a:r>
              <a:rPr lang="en-US" sz="2000" b="1" dirty="0" smtClean="0"/>
              <a:t>Sharing of Risk</a:t>
            </a:r>
            <a:r>
              <a:rPr lang="en-US" sz="2000" dirty="0" smtClean="0"/>
              <a:t>: In partnership, risk of loss is easier to bear by individual partners as it is shared by all the partners.</a:t>
            </a:r>
          </a:p>
          <a:p>
            <a:pPr algn="just">
              <a:buFontTx/>
              <a:buNone/>
            </a:pPr>
            <a:endParaRPr lang="en-US" sz="2000" dirty="0" smtClean="0"/>
          </a:p>
          <a:p>
            <a:pPr algn="just">
              <a:buFontTx/>
              <a:buNone/>
            </a:pPr>
            <a:r>
              <a:rPr lang="en-US" sz="2000" b="1" dirty="0" smtClean="0"/>
              <a:t>Better Public Relations</a:t>
            </a:r>
            <a:r>
              <a:rPr lang="en-US" sz="2000" dirty="0" smtClean="0"/>
              <a:t>: In a partnership firm the group managing the affairs of the firm is generally small. It facilitates cordial relationship with the public.</a:t>
            </a:r>
          </a:p>
        </p:txBody>
      </p:sp>
      <p:pic>
        <p:nvPicPr>
          <p:cNvPr id="12291" name="Picture 3" descr="C:\Users\hp\Desktop\PMPE IMAGES\partnership-73.jpg"/>
          <p:cNvPicPr>
            <a:picLocks noChangeAspect="1" noChangeArrowheads="1"/>
          </p:cNvPicPr>
          <p:nvPr/>
        </p:nvPicPr>
        <p:blipFill>
          <a:blip r:embed="rId2" cstate="print"/>
          <a:srcRect/>
          <a:stretch>
            <a:fillRect/>
          </a:stretch>
        </p:blipFill>
        <p:spPr bwMode="auto">
          <a:xfrm>
            <a:off x="1524000" y="2743200"/>
            <a:ext cx="7620000" cy="411480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hp\Desktop\PMPE IMAGES\teal-bumpy-header.jpg"/>
          <p:cNvPicPr>
            <a:picLocks noChangeAspect="1" noChangeArrowheads="1"/>
          </p:cNvPicPr>
          <p:nvPr/>
        </p:nvPicPr>
        <p:blipFill>
          <a:blip r:embed="rId2" cstate="print"/>
          <a:srcRect/>
          <a:stretch>
            <a:fillRect/>
          </a:stretch>
        </p:blipFill>
        <p:spPr bwMode="auto">
          <a:xfrm>
            <a:off x="0" y="0"/>
            <a:ext cx="9144000" cy="990600"/>
          </a:xfrm>
          <a:prstGeom prst="rect">
            <a:avLst/>
          </a:prstGeom>
          <a:noFill/>
        </p:spPr>
      </p:pic>
      <p:sp>
        <p:nvSpPr>
          <p:cNvPr id="3" name="TextBox 2"/>
          <p:cNvSpPr txBox="1"/>
          <p:nvPr/>
        </p:nvSpPr>
        <p:spPr>
          <a:xfrm>
            <a:off x="457200" y="228600"/>
            <a:ext cx="7979685" cy="584775"/>
          </a:xfrm>
          <a:prstGeom prst="rect">
            <a:avLst/>
          </a:prstGeom>
          <a:noFill/>
        </p:spPr>
        <p:txBody>
          <a:bodyPr wrap="none" rtlCol="0">
            <a:spAutoFit/>
          </a:bodyPr>
          <a:lstStyle/>
          <a:p>
            <a:r>
              <a:rPr lang="en-US" sz="3200" b="1" dirty="0" smtClean="0"/>
              <a:t>UNIT – II  - MANAGEMENT OF ORGANISATION</a:t>
            </a:r>
            <a:endParaRPr lang="en-US" sz="3200" b="1" dirty="0"/>
          </a:p>
        </p:txBody>
      </p:sp>
      <p:sp>
        <p:nvSpPr>
          <p:cNvPr id="6" name="TextBox 5"/>
          <p:cNvSpPr txBox="1"/>
          <p:nvPr/>
        </p:nvSpPr>
        <p:spPr>
          <a:xfrm>
            <a:off x="0" y="1295400"/>
            <a:ext cx="8915400" cy="2677656"/>
          </a:xfrm>
          <a:prstGeom prst="rect">
            <a:avLst/>
          </a:prstGeom>
          <a:noFill/>
        </p:spPr>
        <p:txBody>
          <a:bodyPr wrap="square" rtlCol="0">
            <a:spAutoFit/>
          </a:bodyPr>
          <a:lstStyle/>
          <a:p>
            <a:pPr algn="just"/>
            <a:r>
              <a:rPr lang="en-US" sz="2800" b="1" dirty="0" smtClean="0"/>
              <a:t>Forms of Business / Industrial Ownership – Sole Trader, Partnership, Joint stock Company, Performance Appraisal – Basic Principles – Pitfalls – Methods to Overcome, Industrial Safety – Causes of Accidents – Cost of Accidents – Measures to avoid accidents. Plant Layout &amp; Maintenance – Need , Types and Managerial Aspects.</a:t>
            </a:r>
            <a:endParaRPr lang="en-US" sz="2800" b="1" dirty="0"/>
          </a:p>
        </p:txBody>
      </p:sp>
      <p:pic>
        <p:nvPicPr>
          <p:cNvPr id="1029" name="Picture 5" descr="C:\Users\hp\Desktop\PMPE IMAGES\organisation-2.jpg"/>
          <p:cNvPicPr>
            <a:picLocks noChangeAspect="1" noChangeArrowheads="1"/>
          </p:cNvPicPr>
          <p:nvPr/>
        </p:nvPicPr>
        <p:blipFill>
          <a:blip r:embed="rId3" cstate="print"/>
          <a:srcRect/>
          <a:stretch>
            <a:fillRect/>
          </a:stretch>
        </p:blipFill>
        <p:spPr bwMode="auto">
          <a:xfrm>
            <a:off x="1828800" y="4114800"/>
            <a:ext cx="7315200" cy="2743200"/>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90600"/>
            <a:ext cx="9144000" cy="3139321"/>
          </a:xfrm>
          <a:prstGeom prst="rect">
            <a:avLst/>
          </a:prstGeom>
        </p:spPr>
        <p:txBody>
          <a:bodyPr wrap="square">
            <a:spAutoFit/>
          </a:bodyPr>
          <a:lstStyle/>
          <a:p>
            <a:pPr algn="just">
              <a:buFontTx/>
              <a:buNone/>
            </a:pPr>
            <a:r>
              <a:rPr lang="en-US" sz="2000" b="1" dirty="0" smtClean="0"/>
              <a:t>Instability</a:t>
            </a:r>
            <a:r>
              <a:rPr lang="en-US" sz="2000" dirty="0" smtClean="0"/>
              <a:t>: A partnership firm does not continue to exist indefinitely. The death, insolvency or lunacy of a partner may bring about an unexpected end to partnership.</a:t>
            </a:r>
          </a:p>
          <a:p>
            <a:pPr algn="just">
              <a:buFontTx/>
              <a:buNone/>
            </a:pPr>
            <a:endParaRPr lang="en-US" sz="2000" dirty="0" smtClean="0"/>
          </a:p>
          <a:p>
            <a:pPr algn="just">
              <a:buFontTx/>
              <a:buNone/>
            </a:pPr>
            <a:r>
              <a:rPr lang="en-US" sz="2000" dirty="0" smtClean="0"/>
              <a:t> </a:t>
            </a:r>
            <a:r>
              <a:rPr lang="en-US" sz="2000" b="1" dirty="0" smtClean="0"/>
              <a:t>Lack of Harmony: </a:t>
            </a:r>
            <a:r>
              <a:rPr lang="en-US" sz="2000" dirty="0" smtClean="0"/>
              <a:t>Since every partner has equal right, there are greater possibilities of friction and quarrel among the partners. Differences of opinion may lead to mistrust and disharmony which may ultimately result in disruption and closure of the firm.</a:t>
            </a:r>
          </a:p>
          <a:p>
            <a:pPr algn="just">
              <a:buFontTx/>
              <a:buNone/>
            </a:pPr>
            <a:endParaRPr lang="en-US" sz="2000" b="1" dirty="0" smtClean="0"/>
          </a:p>
          <a:p>
            <a:pPr algn="just">
              <a:buFontTx/>
              <a:buNone/>
            </a:pPr>
            <a:r>
              <a:rPr lang="en-US" sz="2000" b="1" dirty="0" smtClean="0"/>
              <a:t>Limited Capital: </a:t>
            </a:r>
            <a:r>
              <a:rPr lang="en-US" sz="2000" dirty="0" smtClean="0"/>
              <a:t>As there is a restriction on the maximum number of partners, the capital which can be raised is limited.</a:t>
            </a:r>
          </a:p>
          <a:p>
            <a:pPr algn="just">
              <a:buFontTx/>
              <a:buNone/>
            </a:pPr>
            <a:endParaRPr lang="en-US" dirty="0" smtClean="0"/>
          </a:p>
        </p:txBody>
      </p:sp>
      <p:pic>
        <p:nvPicPr>
          <p:cNvPr id="13314" name="Picture 2" descr="C:\Users\hp\Desktop\PMPE IMAGES\GST-Advantages-Disadvantages.jpg"/>
          <p:cNvPicPr>
            <a:picLocks noChangeAspect="1" noChangeArrowheads="1"/>
          </p:cNvPicPr>
          <p:nvPr/>
        </p:nvPicPr>
        <p:blipFill>
          <a:blip r:embed="rId2" cstate="print"/>
          <a:srcRect/>
          <a:stretch>
            <a:fillRect/>
          </a:stretch>
        </p:blipFill>
        <p:spPr bwMode="auto">
          <a:xfrm>
            <a:off x="1828800" y="3810000"/>
            <a:ext cx="7315200" cy="3048000"/>
          </a:xfrm>
          <a:prstGeom prst="rect">
            <a:avLst/>
          </a:prstGeom>
          <a:noFill/>
        </p:spPr>
      </p:pic>
      <p:sp>
        <p:nvSpPr>
          <p:cNvPr id="4" name="TextBox 3"/>
          <p:cNvSpPr txBox="1"/>
          <p:nvPr/>
        </p:nvSpPr>
        <p:spPr>
          <a:xfrm>
            <a:off x="2057400" y="533400"/>
            <a:ext cx="4577728" cy="461665"/>
          </a:xfrm>
          <a:prstGeom prst="rect">
            <a:avLst/>
          </a:prstGeom>
          <a:noFill/>
        </p:spPr>
        <p:txBody>
          <a:bodyPr wrap="none" rtlCol="0">
            <a:spAutoFit/>
          </a:bodyPr>
          <a:lstStyle/>
          <a:p>
            <a:r>
              <a:rPr lang="en-US" sz="2400" b="1" dirty="0" smtClean="0"/>
              <a:t>DISADVANTAGES OF PARTNERSHIP</a:t>
            </a:r>
            <a:endParaRPr lang="en-US" b="1" dirty="0"/>
          </a:p>
        </p:txBody>
      </p:sp>
      <p:sp>
        <p:nvSpPr>
          <p:cNvPr id="5" name="TextBox 4"/>
          <p:cNvSpPr txBox="1"/>
          <p:nvPr/>
        </p:nvSpPr>
        <p:spPr>
          <a:xfrm>
            <a:off x="2438400" y="4038600"/>
            <a:ext cx="3703899" cy="830997"/>
          </a:xfrm>
          <a:prstGeom prst="rect">
            <a:avLst/>
          </a:prstGeom>
          <a:noFill/>
        </p:spPr>
        <p:txBody>
          <a:bodyPr wrap="none" rtlCol="0">
            <a:spAutoFit/>
          </a:bodyPr>
          <a:lstStyle/>
          <a:p>
            <a:r>
              <a:rPr lang="en-US" sz="4800" b="1" dirty="0" smtClean="0"/>
              <a:t>PARTNERSHIP</a:t>
            </a:r>
            <a:endParaRPr lang="en-US" b="1"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AutoShape 2" descr="Learn Types of Partners in 3 minut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40" name="AutoShape 4" descr="Learn Types of Partners in 3 minut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42" name="AutoShape 6" descr="Learn Types of Partners in 3 minut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4343" name="Picture 7" descr="C:\Users\hp\Desktop\PMPE IMAGES\image_2019-09-12 06_08_05 .jpg"/>
          <p:cNvPicPr>
            <a:picLocks noChangeAspect="1" noChangeArrowheads="1"/>
          </p:cNvPicPr>
          <p:nvPr/>
        </p:nvPicPr>
        <p:blipFill>
          <a:blip r:embed="rId2" cstate="print"/>
          <a:srcRect/>
          <a:stretch>
            <a:fillRect/>
          </a:stretch>
        </p:blipFill>
        <p:spPr bwMode="auto">
          <a:xfrm>
            <a:off x="361950" y="228600"/>
            <a:ext cx="8782050" cy="53340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305342"/>
            <a:ext cx="8991600" cy="3170099"/>
          </a:xfrm>
          <a:prstGeom prst="rect">
            <a:avLst/>
          </a:prstGeom>
        </p:spPr>
        <p:txBody>
          <a:bodyPr wrap="square">
            <a:spAutoFit/>
          </a:bodyPr>
          <a:lstStyle/>
          <a:p>
            <a:pPr algn="just"/>
            <a:r>
              <a:rPr lang="en-US" sz="2000" b="1" dirty="0" smtClean="0"/>
              <a:t>1. Active or managing partner: </a:t>
            </a:r>
          </a:p>
          <a:p>
            <a:pPr algn="just"/>
            <a:r>
              <a:rPr lang="en-US" sz="2000" dirty="0" smtClean="0"/>
              <a:t>A person who takes active interest in the business of the firm is known as active or managing partner. He carries on business on behalf of the other partners. If he wants to retire, he has to give a public notice of his retirement; otherwise he will continue to be liable for the acts of the firm.</a:t>
            </a:r>
          </a:p>
          <a:p>
            <a:pPr algn="just"/>
            <a:endParaRPr lang="en-US" sz="2000" dirty="0" smtClean="0"/>
          </a:p>
          <a:p>
            <a:pPr algn="just"/>
            <a:r>
              <a:rPr lang="en-US" sz="2000" b="1" dirty="0" smtClean="0"/>
              <a:t>2. Sleeping or dormant partner:</a:t>
            </a:r>
          </a:p>
          <a:p>
            <a:pPr algn="just"/>
            <a:r>
              <a:rPr lang="en-US" sz="2000" dirty="0" smtClean="0"/>
              <a:t>A sleeping partner does not take active part in the management of the business. Such a partner only contributes to the share capital of the firm, is bound by the activities of other partners, and shares the profits and losses of the business. </a:t>
            </a:r>
          </a:p>
        </p:txBody>
      </p:sp>
      <p:sp>
        <p:nvSpPr>
          <p:cNvPr id="3" name="TextBox 2"/>
          <p:cNvSpPr txBox="1"/>
          <p:nvPr/>
        </p:nvSpPr>
        <p:spPr>
          <a:xfrm>
            <a:off x="2667000" y="304800"/>
            <a:ext cx="3192221" cy="523220"/>
          </a:xfrm>
          <a:prstGeom prst="rect">
            <a:avLst/>
          </a:prstGeom>
          <a:noFill/>
        </p:spPr>
        <p:txBody>
          <a:bodyPr wrap="none" rtlCol="0">
            <a:spAutoFit/>
          </a:bodyPr>
          <a:lstStyle/>
          <a:p>
            <a:r>
              <a:rPr lang="en-US" sz="2800" b="1" dirty="0" smtClean="0"/>
              <a:t>TYPES OF PARTNERS</a:t>
            </a:r>
            <a:endParaRPr lang="en-US" sz="2800" b="1" dirty="0"/>
          </a:p>
        </p:txBody>
      </p:sp>
      <p:sp>
        <p:nvSpPr>
          <p:cNvPr id="4" name="TextBox 3"/>
          <p:cNvSpPr txBox="1"/>
          <p:nvPr/>
        </p:nvSpPr>
        <p:spPr>
          <a:xfrm>
            <a:off x="1752601" y="4724400"/>
            <a:ext cx="7391399" cy="1908215"/>
          </a:xfrm>
          <a:prstGeom prst="rect">
            <a:avLst/>
          </a:prstGeom>
          <a:noFill/>
        </p:spPr>
        <p:txBody>
          <a:bodyPr wrap="square" rtlCol="0">
            <a:spAutoFit/>
          </a:bodyPr>
          <a:lstStyle/>
          <a:p>
            <a:pPr algn="just"/>
            <a:r>
              <a:rPr lang="en-US" sz="2000" b="1" dirty="0" smtClean="0"/>
              <a:t>3. Nominal or ostensible partner: </a:t>
            </a:r>
          </a:p>
          <a:p>
            <a:pPr algn="just"/>
            <a:r>
              <a:rPr lang="en-US" sz="2000" dirty="0" smtClean="0"/>
              <a:t>A nominal partner is one who does not have any real interest in the business but lends his name to the firm, without any capital contributions, and doesn’t share the profits of the business. He also does not usually have a voice in the management of the business </a:t>
            </a:r>
          </a:p>
          <a:p>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533400"/>
            <a:ext cx="9144000" cy="5232202"/>
          </a:xfrm>
          <a:prstGeom prst="rect">
            <a:avLst/>
          </a:prstGeom>
          <a:noFill/>
        </p:spPr>
        <p:txBody>
          <a:bodyPr wrap="square" rtlCol="0">
            <a:spAutoFit/>
          </a:bodyPr>
          <a:lstStyle/>
          <a:p>
            <a:r>
              <a:rPr lang="en-US" sz="2000" b="1" dirty="0" smtClean="0"/>
              <a:t>4. Partner by </a:t>
            </a:r>
            <a:r>
              <a:rPr lang="en-US" sz="2000" b="1" dirty="0" err="1" smtClean="0"/>
              <a:t>Estoppel</a:t>
            </a:r>
            <a:r>
              <a:rPr lang="en-US" sz="2000" dirty="0" smtClean="0"/>
              <a:t> :</a:t>
            </a:r>
          </a:p>
          <a:p>
            <a:pPr algn="just"/>
            <a:r>
              <a:rPr lang="en-US" sz="2000" dirty="0" smtClean="0"/>
              <a:t> He is a person who by his words (spoken or written) or conduct represents himself as a </a:t>
            </a:r>
            <a:r>
              <a:rPr lang="en-US" sz="2000" b="1" dirty="0" smtClean="0"/>
              <a:t>partner</a:t>
            </a:r>
            <a:r>
              <a:rPr lang="en-US" sz="2000" dirty="0" smtClean="0"/>
              <a:t>. Such a </a:t>
            </a:r>
            <a:r>
              <a:rPr lang="en-US" sz="2000" b="1" dirty="0" smtClean="0"/>
              <a:t>partner</a:t>
            </a:r>
            <a:r>
              <a:rPr lang="en-US" sz="2000" dirty="0" smtClean="0"/>
              <a:t> becomes liable to those who advance money to the firm under the impression that he is a </a:t>
            </a:r>
            <a:r>
              <a:rPr lang="en-US" sz="2000" b="1" dirty="0" smtClean="0"/>
              <a:t>partner</a:t>
            </a:r>
            <a:r>
              <a:rPr lang="en-US" sz="2000" dirty="0" smtClean="0"/>
              <a:t> in the firm.</a:t>
            </a:r>
            <a:endParaRPr lang="en-US" sz="2000" b="1" dirty="0" smtClean="0"/>
          </a:p>
          <a:p>
            <a:pPr algn="just"/>
            <a:endParaRPr lang="en-US" dirty="0" smtClean="0"/>
          </a:p>
          <a:p>
            <a:pPr algn="just"/>
            <a:r>
              <a:rPr lang="en-US" sz="2000" b="1" dirty="0" smtClean="0"/>
              <a:t>5. Partner in profits only: </a:t>
            </a:r>
          </a:p>
          <a:p>
            <a:pPr algn="just"/>
            <a:r>
              <a:rPr lang="en-US" sz="2000" dirty="0" smtClean="0"/>
              <a:t>When a partner agrees with the others that he would only share the profits of the firm and would not be liable for its losses, he is in own as partner in profits only.</a:t>
            </a:r>
          </a:p>
          <a:p>
            <a:pPr algn="just"/>
            <a:endParaRPr lang="en-US" sz="2000" dirty="0" smtClean="0"/>
          </a:p>
          <a:p>
            <a:pPr algn="just"/>
            <a:r>
              <a:rPr lang="en-US" sz="2000" b="1" dirty="0" smtClean="0"/>
              <a:t>6. Minor as a partner:</a:t>
            </a:r>
          </a:p>
          <a:p>
            <a:pPr algn="just"/>
            <a:r>
              <a:rPr lang="en-US" sz="2000" dirty="0" smtClean="0"/>
              <a:t>A partnership is created by an agreement. And if a partner is incapable of entering into a contract, he cannot become a partner. Thus, at the time of creation of a firm a minor (i.e., a person who has not attained the age of 18 years) cannot be one of the parties to the contract. But under section 30 of the Indian Partnership Act, 1932, a minor ‘can be admitted to the benefits of partnership’, with the consent of all partners.</a:t>
            </a:r>
          </a:p>
          <a:p>
            <a:pPr algn="just"/>
            <a:endParaRPr lang="en-US" dirty="0" smtClean="0"/>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1228904"/>
            <a:ext cx="8762999" cy="3724096"/>
          </a:xfrm>
          <a:prstGeom prst="rect">
            <a:avLst/>
          </a:prstGeom>
          <a:noFill/>
        </p:spPr>
        <p:txBody>
          <a:bodyPr wrap="square" rtlCol="0">
            <a:spAutoFit/>
          </a:bodyPr>
          <a:lstStyle/>
          <a:p>
            <a:r>
              <a:rPr lang="en-US" sz="2000" b="1" dirty="0" smtClean="0"/>
              <a:t>Secret partner</a:t>
            </a:r>
            <a:r>
              <a:rPr lang="en-US" sz="2000" dirty="0" smtClean="0"/>
              <a:t>. The position of a secret partner lies between active and sleeping partner. His membership of the firm is kept secret from outsiders. His liability is unlimited and he is liable for the losses of the business. He can take part in the working of the business. </a:t>
            </a:r>
          </a:p>
          <a:p>
            <a:endParaRPr lang="en-US" sz="2000" b="1" dirty="0" smtClean="0"/>
          </a:p>
          <a:p>
            <a:r>
              <a:rPr lang="en-US" sz="2000" b="1" dirty="0" smtClean="0"/>
              <a:t>Sub-Partner:</a:t>
            </a:r>
          </a:p>
          <a:p>
            <a:pPr algn="just"/>
            <a:r>
              <a:rPr lang="en-US" sz="2000" dirty="0" smtClean="0"/>
              <a:t>A partner may associate anybody else in his share in the firm. He gives a part of his share to the stranger. The relationship is not between the sub-partner and the firm but between him and the partner. The sub-partner is a non-entity for the partnership. He is not liable for the debts of the firm. </a:t>
            </a:r>
          </a:p>
          <a:p>
            <a:pPr algn="just"/>
            <a:endParaRPr lang="en-US" dirty="0" smtClean="0"/>
          </a:p>
          <a:p>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543580"/>
            <a:ext cx="8073236" cy="523220"/>
          </a:xfrm>
          <a:prstGeom prst="rect">
            <a:avLst/>
          </a:prstGeom>
          <a:noFill/>
        </p:spPr>
        <p:txBody>
          <a:bodyPr wrap="none" rtlCol="0">
            <a:spAutoFit/>
          </a:bodyPr>
          <a:lstStyle/>
          <a:p>
            <a:r>
              <a:rPr lang="en-US" sz="2800" b="1" dirty="0" smtClean="0"/>
              <a:t>JOINT STOCK COMPANY / PUBLIC LIMITED COMPANY</a:t>
            </a:r>
            <a:endParaRPr lang="en-US" b="1" dirty="0"/>
          </a:p>
        </p:txBody>
      </p:sp>
      <p:sp>
        <p:nvSpPr>
          <p:cNvPr id="4" name="Rectangle 3"/>
          <p:cNvSpPr/>
          <p:nvPr/>
        </p:nvSpPr>
        <p:spPr>
          <a:xfrm>
            <a:off x="0" y="1828800"/>
            <a:ext cx="9144000" cy="1015663"/>
          </a:xfrm>
          <a:prstGeom prst="rect">
            <a:avLst/>
          </a:prstGeom>
        </p:spPr>
        <p:txBody>
          <a:bodyPr wrap="square">
            <a:spAutoFit/>
          </a:bodyPr>
          <a:lstStyle/>
          <a:p>
            <a:pPr algn="just"/>
            <a:r>
              <a:rPr lang="en-US" sz="2000" dirty="0" smtClean="0"/>
              <a:t>A  public  limited  company  is  a  voluntary  association  of  members  which  is  incorporated  and, therefore has a separate legal existence and the liability of whose members is limited. </a:t>
            </a:r>
          </a:p>
        </p:txBody>
      </p:sp>
      <p:pic>
        <p:nvPicPr>
          <p:cNvPr id="15362" name="Picture 2" descr="C:\Users\hp\Desktop\PMPE IMAGES\download (11).jpg"/>
          <p:cNvPicPr>
            <a:picLocks noChangeAspect="1" noChangeArrowheads="1"/>
          </p:cNvPicPr>
          <p:nvPr/>
        </p:nvPicPr>
        <p:blipFill>
          <a:blip r:embed="rId2" cstate="print"/>
          <a:srcRect/>
          <a:stretch>
            <a:fillRect/>
          </a:stretch>
        </p:blipFill>
        <p:spPr bwMode="auto">
          <a:xfrm>
            <a:off x="1295400" y="2795587"/>
            <a:ext cx="7848600" cy="4062413"/>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0" y="381000"/>
            <a:ext cx="6021713" cy="461665"/>
          </a:xfrm>
          <a:prstGeom prst="rect">
            <a:avLst/>
          </a:prstGeom>
          <a:noFill/>
        </p:spPr>
        <p:txBody>
          <a:bodyPr wrap="none" rtlCol="0">
            <a:spAutoFit/>
          </a:bodyPr>
          <a:lstStyle/>
          <a:p>
            <a:r>
              <a:rPr lang="en-US" sz="2400" b="1" dirty="0" smtClean="0"/>
              <a:t>CHARACTERISTICS OF JOINT STOCK COMPANY</a:t>
            </a:r>
            <a:endParaRPr lang="en-US" b="1" dirty="0"/>
          </a:p>
        </p:txBody>
      </p:sp>
      <p:sp>
        <p:nvSpPr>
          <p:cNvPr id="3" name="TextBox 2"/>
          <p:cNvSpPr txBox="1"/>
          <p:nvPr/>
        </p:nvSpPr>
        <p:spPr>
          <a:xfrm>
            <a:off x="0" y="1143000"/>
            <a:ext cx="8839200" cy="4985980"/>
          </a:xfrm>
          <a:prstGeom prst="rect">
            <a:avLst/>
          </a:prstGeom>
          <a:noFill/>
        </p:spPr>
        <p:txBody>
          <a:bodyPr wrap="square" rtlCol="0">
            <a:spAutoFit/>
          </a:bodyPr>
          <a:lstStyle/>
          <a:p>
            <a:pPr algn="just">
              <a:buFontTx/>
              <a:buNone/>
            </a:pPr>
            <a:r>
              <a:rPr lang="en-US" sz="2000" b="1" dirty="0" smtClean="0"/>
              <a:t>Separate Legal Entity</a:t>
            </a:r>
            <a:r>
              <a:rPr lang="en-US" sz="2000" dirty="0" smtClean="0"/>
              <a:t>: Being an artificial person, a company has an existence independent of its members. It can own property, enter into contract and conduct any lawful business in its own name</a:t>
            </a:r>
          </a:p>
          <a:p>
            <a:pPr algn="just">
              <a:buFontTx/>
              <a:buNone/>
            </a:pPr>
            <a:endParaRPr lang="en-US" sz="2000" b="1" dirty="0" smtClean="0"/>
          </a:p>
          <a:p>
            <a:pPr algn="just">
              <a:buFontTx/>
              <a:buNone/>
            </a:pPr>
            <a:r>
              <a:rPr lang="en-US" sz="2000" b="1" dirty="0" smtClean="0"/>
              <a:t>Common Seal</a:t>
            </a:r>
            <a:r>
              <a:rPr lang="en-US" sz="2000" dirty="0" smtClean="0"/>
              <a:t>: Every company has a common seal by which it is represented while dealing with outsiders. Any document with the common seal and duly signed by an officer of the company is binding on the company.</a:t>
            </a:r>
          </a:p>
          <a:p>
            <a:pPr algn="just">
              <a:buFontTx/>
              <a:buNone/>
            </a:pPr>
            <a:r>
              <a:rPr lang="en-US" sz="2000" dirty="0" smtClean="0"/>
              <a:t> </a:t>
            </a:r>
          </a:p>
          <a:p>
            <a:pPr algn="just">
              <a:buFontTx/>
              <a:buNone/>
            </a:pPr>
            <a:r>
              <a:rPr lang="en-US" sz="2000" b="1" dirty="0" smtClean="0"/>
              <a:t>Perpetual  Existence</a:t>
            </a:r>
            <a:r>
              <a:rPr lang="en-US" sz="2000" dirty="0" smtClean="0"/>
              <a:t>:  A  company once  formed  continues  to  exist  as  long  as  it  fulfils  the requirements of law. It is not affected by the death, lunacy, insolvency or retirement of any of its members.</a:t>
            </a:r>
          </a:p>
          <a:p>
            <a:pPr algn="just">
              <a:buFontTx/>
              <a:buNone/>
            </a:pPr>
            <a:endParaRPr lang="en-US" sz="2000" b="1" dirty="0" smtClean="0"/>
          </a:p>
          <a:p>
            <a:pPr algn="just">
              <a:buFontTx/>
              <a:buNone/>
            </a:pPr>
            <a:r>
              <a:rPr lang="en-US" sz="2000" b="1" dirty="0" smtClean="0"/>
              <a:t>Transferability of Shares</a:t>
            </a:r>
            <a:r>
              <a:rPr lang="en-US" sz="2000" dirty="0" smtClean="0"/>
              <a:t>: The members of a company are free to transfer the shares held by them to anyone else.</a:t>
            </a:r>
          </a:p>
          <a:p>
            <a:pPr algn="just">
              <a:buFontTx/>
              <a:buNone/>
            </a:pPr>
            <a:endParaRPr lang="en-US" sz="2000" dirty="0" smtClean="0"/>
          </a:p>
          <a:p>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57200"/>
            <a:ext cx="9144000" cy="5324535"/>
          </a:xfrm>
          <a:prstGeom prst="rect">
            <a:avLst/>
          </a:prstGeom>
        </p:spPr>
        <p:txBody>
          <a:bodyPr wrap="square">
            <a:spAutoFit/>
          </a:bodyPr>
          <a:lstStyle/>
          <a:p>
            <a:pPr algn="just">
              <a:buFontTx/>
              <a:buNone/>
            </a:pPr>
            <a:r>
              <a:rPr lang="en-US" sz="2000" b="1" dirty="0" smtClean="0"/>
              <a:t>Formation</a:t>
            </a:r>
            <a:r>
              <a:rPr lang="en-US" sz="2000" dirty="0" smtClean="0"/>
              <a:t>: A company comes into existence only when it has been registered after completing the formalities prescribed under the Indian Companies Act 1956. A company is formed by the initiative of a group of persons known as </a:t>
            </a:r>
            <a:r>
              <a:rPr lang="en-US" sz="2000" b="1" dirty="0" smtClean="0"/>
              <a:t>promoters.</a:t>
            </a:r>
          </a:p>
          <a:p>
            <a:pPr algn="just">
              <a:buFontTx/>
              <a:buNone/>
            </a:pPr>
            <a:endParaRPr lang="en-US" sz="2000" b="1" dirty="0" smtClean="0"/>
          </a:p>
          <a:p>
            <a:pPr algn="just">
              <a:buFontTx/>
              <a:buNone/>
            </a:pPr>
            <a:r>
              <a:rPr lang="en-US" sz="2000" b="1" dirty="0" smtClean="0"/>
              <a:t>Membership</a:t>
            </a:r>
            <a:r>
              <a:rPr lang="en-US" sz="2000" dirty="0" smtClean="0"/>
              <a:t>: A company having a minimum membership of </a:t>
            </a:r>
            <a:r>
              <a:rPr lang="en-US" sz="2000" b="1" dirty="0" smtClean="0"/>
              <a:t>two </a:t>
            </a:r>
            <a:r>
              <a:rPr lang="en-US" sz="2000" dirty="0" smtClean="0"/>
              <a:t>persons and maximum </a:t>
            </a:r>
            <a:r>
              <a:rPr lang="en-US" sz="2000" b="1" dirty="0" smtClean="0"/>
              <a:t>fifty </a:t>
            </a:r>
            <a:r>
              <a:rPr lang="en-US" sz="2000" dirty="0" smtClean="0"/>
              <a:t>is known as a </a:t>
            </a:r>
            <a:r>
              <a:rPr lang="en-US" sz="2000" b="1" dirty="0" smtClean="0"/>
              <a:t>Private Limited Company</a:t>
            </a:r>
            <a:r>
              <a:rPr lang="en-US" sz="2000" dirty="0" smtClean="0"/>
              <a:t>. But in case of a Public Limited Company, the minimum is </a:t>
            </a:r>
            <a:r>
              <a:rPr lang="en-US" sz="2000" b="1" dirty="0" smtClean="0"/>
              <a:t>seven </a:t>
            </a:r>
            <a:r>
              <a:rPr lang="en-US" sz="2000" dirty="0" smtClean="0"/>
              <a:t>and the maximum membership is </a:t>
            </a:r>
            <a:r>
              <a:rPr lang="en-US" sz="2000" b="1" dirty="0" smtClean="0"/>
              <a:t>unlimited</a:t>
            </a:r>
            <a:r>
              <a:rPr lang="en-US" sz="2000" dirty="0" smtClean="0"/>
              <a:t>.</a:t>
            </a:r>
          </a:p>
          <a:p>
            <a:pPr algn="just">
              <a:buFontTx/>
              <a:buNone/>
            </a:pPr>
            <a:endParaRPr lang="en-US" sz="2000" b="1" dirty="0" smtClean="0"/>
          </a:p>
          <a:p>
            <a:pPr algn="just">
              <a:buFontTx/>
              <a:buNone/>
            </a:pPr>
            <a:r>
              <a:rPr lang="en-US" sz="2000" b="1" dirty="0" smtClean="0"/>
              <a:t>Management</a:t>
            </a:r>
            <a:r>
              <a:rPr lang="en-US" sz="2000" dirty="0" smtClean="0"/>
              <a:t>: Joint Stock Companies have democratic management and control. Even though the  shareholders  are  the  owners  of  the  company,  all  of  the  them  cannot  participate  in  the management process. The company is managed by the elected representatives of shareholders known as </a:t>
            </a:r>
            <a:r>
              <a:rPr lang="en-US" sz="2000" b="1" dirty="0" smtClean="0"/>
              <a:t>Directors</a:t>
            </a:r>
            <a:r>
              <a:rPr lang="en-US" sz="2000" dirty="0" smtClean="0"/>
              <a:t>.</a:t>
            </a:r>
          </a:p>
          <a:p>
            <a:pPr algn="just">
              <a:buFontTx/>
              <a:buNone/>
            </a:pPr>
            <a:endParaRPr lang="en-US" sz="2000" b="1" dirty="0" smtClean="0"/>
          </a:p>
          <a:p>
            <a:pPr algn="just">
              <a:buFontTx/>
              <a:buNone/>
            </a:pPr>
            <a:r>
              <a:rPr lang="en-US" sz="2000" b="1" dirty="0" smtClean="0"/>
              <a:t>Capital</a:t>
            </a:r>
            <a:r>
              <a:rPr lang="en-US" sz="2000" dirty="0" smtClean="0"/>
              <a:t>: A Joint Stock Company generally raises a large amount of capital through issue of shares.</a:t>
            </a:r>
          </a:p>
          <a:p>
            <a:pPr algn="just"/>
            <a:endParaRPr lang="en-US" sz="2000" dirty="0" smtClean="0"/>
          </a:p>
          <a:p>
            <a:pPr algn="just">
              <a:buFontTx/>
              <a:buNone/>
            </a:pPr>
            <a:endParaRPr lang="en-US" sz="2000"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143000"/>
            <a:ext cx="6629400" cy="2554545"/>
          </a:xfrm>
          <a:prstGeom prst="rect">
            <a:avLst/>
          </a:prstGeom>
        </p:spPr>
        <p:txBody>
          <a:bodyPr wrap="square">
            <a:spAutoFit/>
          </a:bodyPr>
          <a:lstStyle/>
          <a:p>
            <a:pPr algn="just">
              <a:buFontTx/>
              <a:buNone/>
            </a:pPr>
            <a:r>
              <a:rPr lang="en-US" sz="2000" b="1" dirty="0" smtClean="0"/>
              <a:t>Limited Liability</a:t>
            </a:r>
            <a:r>
              <a:rPr lang="en-US" sz="2000" dirty="0" smtClean="0"/>
              <a:t>: In a Joint Stock Company the liability of its members is limited to the extent of shares held by them. This attracts a large number of small investors to invest in the company. It helps the company to raise huge capital. </a:t>
            </a:r>
          </a:p>
          <a:p>
            <a:pPr algn="just">
              <a:buFontTx/>
              <a:buNone/>
            </a:pPr>
            <a:endParaRPr lang="en-US" sz="2000" dirty="0" smtClean="0"/>
          </a:p>
          <a:p>
            <a:pPr algn="just">
              <a:buFontTx/>
              <a:buNone/>
            </a:pPr>
            <a:r>
              <a:rPr lang="en-US" sz="2000" dirty="0" smtClean="0"/>
              <a:t> </a:t>
            </a:r>
          </a:p>
          <a:p>
            <a:pPr algn="just">
              <a:buFontTx/>
              <a:buNone/>
            </a:pPr>
            <a:endParaRPr lang="en-US" sz="2000" b="1" dirty="0" smtClean="0"/>
          </a:p>
          <a:p>
            <a:pPr algn="just">
              <a:buFontTx/>
              <a:buNone/>
            </a:pPr>
            <a:endParaRPr lang="en-US" sz="2000" dirty="0" smtClean="0"/>
          </a:p>
        </p:txBody>
      </p:sp>
      <p:sp>
        <p:nvSpPr>
          <p:cNvPr id="3" name="TextBox 2"/>
          <p:cNvSpPr txBox="1"/>
          <p:nvPr/>
        </p:nvSpPr>
        <p:spPr>
          <a:xfrm>
            <a:off x="1752600" y="381000"/>
            <a:ext cx="5442837" cy="461665"/>
          </a:xfrm>
          <a:prstGeom prst="rect">
            <a:avLst/>
          </a:prstGeom>
          <a:noFill/>
        </p:spPr>
        <p:txBody>
          <a:bodyPr wrap="none" rtlCol="0">
            <a:spAutoFit/>
          </a:bodyPr>
          <a:lstStyle/>
          <a:p>
            <a:r>
              <a:rPr lang="en-US" sz="2400" b="1" dirty="0" smtClean="0"/>
              <a:t>ADVANTAGES OF JOINT STOCK COMPANY</a:t>
            </a:r>
            <a:endParaRPr lang="en-US" b="1" dirty="0"/>
          </a:p>
        </p:txBody>
      </p:sp>
      <p:pic>
        <p:nvPicPr>
          <p:cNvPr id="37890" name="Picture 2" descr="C:\Users\hp\Desktop\PMPE IMAGES\images (13).jpg"/>
          <p:cNvPicPr>
            <a:picLocks noChangeAspect="1" noChangeArrowheads="1"/>
          </p:cNvPicPr>
          <p:nvPr/>
        </p:nvPicPr>
        <p:blipFill>
          <a:blip r:embed="rId2" cstate="print"/>
          <a:srcRect/>
          <a:stretch>
            <a:fillRect/>
          </a:stretch>
        </p:blipFill>
        <p:spPr bwMode="auto">
          <a:xfrm>
            <a:off x="6762750" y="1143000"/>
            <a:ext cx="2381250" cy="1457325"/>
          </a:xfrm>
          <a:prstGeom prst="rect">
            <a:avLst/>
          </a:prstGeom>
          <a:noFill/>
        </p:spPr>
      </p:pic>
      <p:sp>
        <p:nvSpPr>
          <p:cNvPr id="5" name="TextBox 4"/>
          <p:cNvSpPr txBox="1"/>
          <p:nvPr/>
        </p:nvSpPr>
        <p:spPr>
          <a:xfrm>
            <a:off x="2743200" y="2590800"/>
            <a:ext cx="6400800" cy="2769989"/>
          </a:xfrm>
          <a:prstGeom prst="rect">
            <a:avLst/>
          </a:prstGeom>
          <a:noFill/>
        </p:spPr>
        <p:txBody>
          <a:bodyPr wrap="square" rtlCol="0">
            <a:spAutoFit/>
          </a:bodyPr>
          <a:lstStyle/>
          <a:p>
            <a:pPr algn="just">
              <a:buFontTx/>
              <a:buNone/>
            </a:pPr>
            <a:r>
              <a:rPr lang="en-US" sz="2000" b="1" dirty="0" smtClean="0"/>
              <a:t>Benefits of large scale operation</a:t>
            </a:r>
            <a:r>
              <a:rPr lang="en-US" sz="2000" dirty="0" smtClean="0"/>
              <a:t>: It is only the company form of organization which can provide capital  for  large  scale  operations.  It  results  in  large  scale  production  consequently leading  to increase  in  efficiency  and  reduction  in  the  cost  of  operation.  It  further  opens  the  scope  for expansion.</a:t>
            </a:r>
          </a:p>
          <a:p>
            <a:pPr algn="just">
              <a:buFontTx/>
              <a:buNone/>
            </a:pPr>
            <a:endParaRPr lang="en-US" b="1" dirty="0" smtClean="0"/>
          </a:p>
          <a:p>
            <a:pPr algn="just"/>
            <a:endParaRPr lang="en-US" dirty="0" smtClean="0"/>
          </a:p>
          <a:p>
            <a:endParaRPr lang="en-US" dirty="0"/>
          </a:p>
        </p:txBody>
      </p:sp>
      <p:pic>
        <p:nvPicPr>
          <p:cNvPr id="37891" name="Picture 3" descr="C:\Users\hp\Desktop\PMPE IMAGES\images (14).jpg"/>
          <p:cNvPicPr>
            <a:picLocks noChangeAspect="1" noChangeArrowheads="1"/>
          </p:cNvPicPr>
          <p:nvPr/>
        </p:nvPicPr>
        <p:blipFill>
          <a:blip r:embed="rId3" cstate="print"/>
          <a:srcRect/>
          <a:stretch>
            <a:fillRect/>
          </a:stretch>
        </p:blipFill>
        <p:spPr bwMode="auto">
          <a:xfrm>
            <a:off x="0" y="2590800"/>
            <a:ext cx="2619375" cy="1743075"/>
          </a:xfrm>
          <a:prstGeom prst="rect">
            <a:avLst/>
          </a:prstGeom>
          <a:noFill/>
        </p:spPr>
      </p:pic>
      <p:sp>
        <p:nvSpPr>
          <p:cNvPr id="7" name="TextBox 6"/>
          <p:cNvSpPr txBox="1"/>
          <p:nvPr/>
        </p:nvSpPr>
        <p:spPr>
          <a:xfrm>
            <a:off x="1524000" y="4495800"/>
            <a:ext cx="5029200" cy="2523768"/>
          </a:xfrm>
          <a:prstGeom prst="rect">
            <a:avLst/>
          </a:prstGeom>
          <a:noFill/>
        </p:spPr>
        <p:txBody>
          <a:bodyPr wrap="square" rtlCol="0">
            <a:spAutoFit/>
          </a:bodyPr>
          <a:lstStyle/>
          <a:p>
            <a:pPr algn="just"/>
            <a:r>
              <a:rPr lang="en-US" sz="2000" b="1" dirty="0" smtClean="0"/>
              <a:t>Professional Management</a:t>
            </a:r>
            <a:r>
              <a:rPr lang="en-US" sz="2000" dirty="0" smtClean="0"/>
              <a:t>: Companies, because of complex nature of activities and operations and large volume of business, require professional managers at every level of organization. And because  of  their  financial  strength  they  can  afford  to  appoint  such  managers.  This  leads  to efficiency.</a:t>
            </a:r>
          </a:p>
          <a:p>
            <a:endParaRPr lang="en-US" dirty="0"/>
          </a:p>
        </p:txBody>
      </p:sp>
      <p:pic>
        <p:nvPicPr>
          <p:cNvPr id="37892" name="Picture 4" descr="C:\Users\hp\Desktop\PMPE IMAGES\images (2).png"/>
          <p:cNvPicPr>
            <a:picLocks noChangeAspect="1" noChangeArrowheads="1"/>
          </p:cNvPicPr>
          <p:nvPr/>
        </p:nvPicPr>
        <p:blipFill>
          <a:blip r:embed="rId4" cstate="print"/>
          <a:srcRect/>
          <a:stretch>
            <a:fillRect/>
          </a:stretch>
        </p:blipFill>
        <p:spPr bwMode="auto">
          <a:xfrm>
            <a:off x="6943725" y="4629150"/>
            <a:ext cx="2200275" cy="207645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90600"/>
            <a:ext cx="9144000" cy="707886"/>
          </a:xfrm>
          <a:prstGeom prst="rect">
            <a:avLst/>
          </a:prstGeom>
        </p:spPr>
        <p:txBody>
          <a:bodyPr wrap="square">
            <a:spAutoFit/>
          </a:bodyPr>
          <a:lstStyle/>
          <a:p>
            <a:pPr algn="just">
              <a:buFontTx/>
              <a:buNone/>
            </a:pPr>
            <a:r>
              <a:rPr lang="en-US" sz="2000" b="1" dirty="0" smtClean="0"/>
              <a:t>Social Benefit</a:t>
            </a:r>
            <a:r>
              <a:rPr lang="en-US" sz="2000" dirty="0" smtClean="0"/>
              <a:t>: A joint stock company offers employment to a large number of people. It facilitates promotion of various ancillary industries, trade and auxiliaries to trade. </a:t>
            </a:r>
          </a:p>
        </p:txBody>
      </p:sp>
      <p:sp>
        <p:nvSpPr>
          <p:cNvPr id="3" name="TextBox 2"/>
          <p:cNvSpPr txBox="1"/>
          <p:nvPr/>
        </p:nvSpPr>
        <p:spPr>
          <a:xfrm>
            <a:off x="0" y="3048000"/>
            <a:ext cx="9144000" cy="1292662"/>
          </a:xfrm>
          <a:prstGeom prst="rect">
            <a:avLst/>
          </a:prstGeom>
          <a:noFill/>
        </p:spPr>
        <p:txBody>
          <a:bodyPr wrap="square" rtlCol="0">
            <a:spAutoFit/>
          </a:bodyPr>
          <a:lstStyle/>
          <a:p>
            <a:r>
              <a:rPr lang="en-US" sz="2000" b="1" dirty="0" smtClean="0"/>
              <a:t>Research and Development</a:t>
            </a:r>
            <a:r>
              <a:rPr lang="en-US" sz="2000" dirty="0" smtClean="0"/>
              <a:t>: A company generally invests a lot of money on research and development for improved processes of production, designing and innovating new products, improving quality of product, new ways of training its staff, etc.</a:t>
            </a:r>
          </a:p>
          <a:p>
            <a:endParaRPr lang="en-US" dirty="0"/>
          </a:p>
        </p:txBody>
      </p:sp>
      <p:pic>
        <p:nvPicPr>
          <p:cNvPr id="38914" name="Picture 2" descr="C:\Users\hp\Desktop\PMPE IMAGES\images (3).png"/>
          <p:cNvPicPr>
            <a:picLocks noChangeAspect="1" noChangeArrowheads="1"/>
          </p:cNvPicPr>
          <p:nvPr/>
        </p:nvPicPr>
        <p:blipFill>
          <a:blip r:embed="rId2" cstate="print"/>
          <a:srcRect/>
          <a:stretch>
            <a:fillRect/>
          </a:stretch>
        </p:blipFill>
        <p:spPr bwMode="auto">
          <a:xfrm>
            <a:off x="3352800" y="1676401"/>
            <a:ext cx="2143125" cy="1447800"/>
          </a:xfrm>
          <a:prstGeom prst="rect">
            <a:avLst/>
          </a:prstGeom>
          <a:noFill/>
        </p:spPr>
      </p:pic>
      <p:pic>
        <p:nvPicPr>
          <p:cNvPr id="38915" name="Picture 3" descr="C:\Users\hp\Desktop\PMPE IMAGES\rd.png"/>
          <p:cNvPicPr>
            <a:picLocks noChangeAspect="1" noChangeArrowheads="1"/>
          </p:cNvPicPr>
          <p:nvPr/>
        </p:nvPicPr>
        <p:blipFill>
          <a:blip r:embed="rId3" cstate="print"/>
          <a:srcRect/>
          <a:stretch>
            <a:fillRect/>
          </a:stretch>
        </p:blipFill>
        <p:spPr bwMode="auto">
          <a:xfrm>
            <a:off x="2057400" y="4191000"/>
            <a:ext cx="6324600" cy="25908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66800" y="0"/>
            <a:ext cx="6679521" cy="523220"/>
          </a:xfrm>
          <a:prstGeom prst="rect">
            <a:avLst/>
          </a:prstGeom>
          <a:noFill/>
        </p:spPr>
        <p:txBody>
          <a:bodyPr wrap="none" rtlCol="0">
            <a:spAutoFit/>
          </a:bodyPr>
          <a:lstStyle/>
          <a:p>
            <a:r>
              <a:rPr lang="en-US" sz="2800" b="1" dirty="0" smtClean="0">
                <a:solidFill>
                  <a:srgbClr val="0070C0"/>
                </a:solidFill>
              </a:rPr>
              <a:t>BUSINESS ORGANISATION - INTRODUCTION</a:t>
            </a:r>
            <a:endParaRPr lang="en-US" b="1" dirty="0">
              <a:solidFill>
                <a:srgbClr val="0070C0"/>
              </a:solidFill>
            </a:endParaRPr>
          </a:p>
        </p:txBody>
      </p:sp>
      <p:sp>
        <p:nvSpPr>
          <p:cNvPr id="4" name="Rectangle 3"/>
          <p:cNvSpPr/>
          <p:nvPr/>
        </p:nvSpPr>
        <p:spPr>
          <a:xfrm>
            <a:off x="228600" y="751344"/>
            <a:ext cx="8915400" cy="4893647"/>
          </a:xfrm>
          <a:prstGeom prst="rect">
            <a:avLst/>
          </a:prstGeom>
        </p:spPr>
        <p:txBody>
          <a:bodyPr wrap="square">
            <a:spAutoFit/>
          </a:bodyPr>
          <a:lstStyle/>
          <a:p>
            <a:pPr marL="514350" indent="-514350" algn="just">
              <a:buFontTx/>
              <a:buAutoNum type="alphaLcPeriod"/>
            </a:pPr>
            <a:r>
              <a:rPr lang="en-US" sz="2400" dirty="0" smtClean="0"/>
              <a:t>Business means the activities which involve production of wealth.</a:t>
            </a:r>
          </a:p>
          <a:p>
            <a:pPr marL="514350" indent="-514350" algn="just">
              <a:buFontTx/>
              <a:buAutoNum type="alphaLcPeriod"/>
            </a:pPr>
            <a:endParaRPr lang="en-US" sz="2400" dirty="0" smtClean="0"/>
          </a:p>
          <a:p>
            <a:pPr marL="514350" indent="-514350" algn="just">
              <a:buFontTx/>
              <a:buAutoNum type="alphaLcPeriod"/>
            </a:pPr>
            <a:r>
              <a:rPr lang="en-US" sz="2400" dirty="0" smtClean="0"/>
              <a:t>A </a:t>
            </a:r>
            <a:r>
              <a:rPr lang="en-US" sz="2400" b="1" dirty="0" smtClean="0"/>
              <a:t>business</a:t>
            </a:r>
            <a:r>
              <a:rPr lang="en-US" sz="2400" dirty="0" smtClean="0"/>
              <a:t> is defined as an organization or enterprising entity engaged in commercial, industrial, or professional activities. ... The term "</a:t>
            </a:r>
            <a:r>
              <a:rPr lang="en-US" sz="2400" b="1" dirty="0" smtClean="0"/>
              <a:t>business</a:t>
            </a:r>
            <a:r>
              <a:rPr lang="en-US" sz="2400" dirty="0" smtClean="0"/>
              <a:t>" also refers to the organized efforts and activities of individuals to produce and sell goods and services for profit.</a:t>
            </a:r>
          </a:p>
          <a:p>
            <a:pPr marL="514350" indent="-514350" algn="just">
              <a:buFontTx/>
              <a:buAutoNum type="alphaLcPeriod"/>
            </a:pPr>
            <a:endParaRPr lang="en-US" sz="2400" dirty="0" smtClean="0"/>
          </a:p>
          <a:p>
            <a:pPr marL="514350" indent="-514350" algn="just">
              <a:buFontTx/>
              <a:buAutoNum type="alphaLcPeriod"/>
            </a:pPr>
            <a:r>
              <a:rPr lang="en-US" sz="2400" dirty="0" smtClean="0"/>
              <a:t> A business is an enterprise which distributes or provides an article or services which other members of the community need and are able and willing to pay for it. Business organization refers to all those steps that need to be undertaken for establishing relationship between men, material, and machinery to carry on business efficiently for earning profits.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381000"/>
            <a:ext cx="5860643" cy="461665"/>
          </a:xfrm>
          <a:prstGeom prst="rect">
            <a:avLst/>
          </a:prstGeom>
          <a:noFill/>
        </p:spPr>
        <p:txBody>
          <a:bodyPr wrap="none" rtlCol="0">
            <a:spAutoFit/>
          </a:bodyPr>
          <a:lstStyle/>
          <a:p>
            <a:r>
              <a:rPr lang="en-US" sz="2400" b="1" dirty="0" smtClean="0"/>
              <a:t>DISADVANTAGES OF JOINT STOCK COMPANY</a:t>
            </a:r>
            <a:endParaRPr lang="en-US" b="1" dirty="0"/>
          </a:p>
        </p:txBody>
      </p:sp>
      <p:sp>
        <p:nvSpPr>
          <p:cNvPr id="3" name="Rectangle 2"/>
          <p:cNvSpPr/>
          <p:nvPr/>
        </p:nvSpPr>
        <p:spPr>
          <a:xfrm>
            <a:off x="0" y="990600"/>
            <a:ext cx="9144000" cy="4401205"/>
          </a:xfrm>
          <a:prstGeom prst="rect">
            <a:avLst/>
          </a:prstGeom>
        </p:spPr>
        <p:txBody>
          <a:bodyPr wrap="square">
            <a:spAutoFit/>
          </a:bodyPr>
          <a:lstStyle/>
          <a:p>
            <a:pPr algn="just">
              <a:buFontTx/>
              <a:buNone/>
            </a:pPr>
            <a:r>
              <a:rPr lang="en-US" sz="2000" b="1" dirty="0" smtClean="0"/>
              <a:t>Formation is not easy</a:t>
            </a:r>
            <a:r>
              <a:rPr lang="en-US" sz="2000" dirty="0" smtClean="0"/>
              <a:t>: The formation of a company involves compliance with a number of legal formalities under the companies Act and compliance with several other Laws.</a:t>
            </a:r>
          </a:p>
          <a:p>
            <a:pPr algn="just">
              <a:buFontTx/>
              <a:buNone/>
            </a:pPr>
            <a:endParaRPr lang="en-US" sz="2000" b="1" dirty="0" smtClean="0"/>
          </a:p>
          <a:p>
            <a:pPr algn="just">
              <a:buFontTx/>
              <a:buNone/>
            </a:pPr>
            <a:r>
              <a:rPr lang="en-US" sz="2000" b="1" dirty="0" smtClean="0"/>
              <a:t>Control by a Group</a:t>
            </a:r>
            <a:r>
              <a:rPr lang="en-US" sz="2000" dirty="0" smtClean="0"/>
              <a:t>: Companies are controlled by a group of persons known as the </a:t>
            </a:r>
            <a:r>
              <a:rPr lang="en-US" sz="2000" b="1" dirty="0" smtClean="0"/>
              <a:t>Board of Directors</a:t>
            </a:r>
            <a:r>
              <a:rPr lang="en-US" sz="2000" dirty="0" smtClean="0"/>
              <a:t>. </a:t>
            </a:r>
          </a:p>
          <a:p>
            <a:pPr algn="just">
              <a:buFontTx/>
              <a:buNone/>
            </a:pPr>
            <a:endParaRPr lang="en-US" sz="2000" b="1" dirty="0" smtClean="0"/>
          </a:p>
          <a:p>
            <a:pPr algn="just">
              <a:buFontTx/>
              <a:buNone/>
            </a:pPr>
            <a:r>
              <a:rPr lang="en-US" sz="2000" b="1" dirty="0" smtClean="0"/>
              <a:t>Speculation and Manipulation</a:t>
            </a:r>
            <a:r>
              <a:rPr lang="en-US" sz="2000" dirty="0" smtClean="0"/>
              <a:t>: The shares of a company are purchased and sold on the stock exchanges. The value or price of a share is determined in terms of the dividend expected and the reputation of the company. </a:t>
            </a:r>
          </a:p>
          <a:p>
            <a:pPr algn="just">
              <a:buFontTx/>
              <a:buNone/>
            </a:pPr>
            <a:endParaRPr lang="en-US" sz="2000" b="1" dirty="0" smtClean="0"/>
          </a:p>
          <a:p>
            <a:pPr algn="just">
              <a:buFontTx/>
              <a:buNone/>
            </a:pPr>
            <a:r>
              <a:rPr lang="en-US" sz="2000" b="1" dirty="0" smtClean="0"/>
              <a:t>Excessive government control</a:t>
            </a:r>
            <a:r>
              <a:rPr lang="en-US" sz="2000" dirty="0" smtClean="0"/>
              <a:t>: A company is expected to comply with the provisions of several Acts. Non-compliance of these invites heavy penalty. This affects the smooth functioning of the companies.</a:t>
            </a:r>
          </a:p>
        </p:txBody>
      </p:sp>
      <p:sp>
        <p:nvSpPr>
          <p:cNvPr id="4" name="TextBox 3"/>
          <p:cNvSpPr txBox="1"/>
          <p:nvPr/>
        </p:nvSpPr>
        <p:spPr>
          <a:xfrm>
            <a:off x="1752600" y="5562600"/>
            <a:ext cx="7391400" cy="1292662"/>
          </a:xfrm>
          <a:prstGeom prst="rect">
            <a:avLst/>
          </a:prstGeom>
          <a:noFill/>
        </p:spPr>
        <p:txBody>
          <a:bodyPr wrap="square" rtlCol="0">
            <a:spAutoFit/>
          </a:bodyPr>
          <a:lstStyle/>
          <a:p>
            <a:r>
              <a:rPr lang="en-US" sz="2000" b="1" dirty="0" smtClean="0"/>
              <a:t>Delay in Policy Decisions</a:t>
            </a:r>
            <a:r>
              <a:rPr lang="en-US" sz="2000" dirty="0" smtClean="0"/>
              <a:t>: A company has to fulfill certain procedural formalities before making a policy decision. These formalities are time consuming and, therefore, policy decisions may be delayed</a:t>
            </a:r>
          </a:p>
          <a:p>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219200"/>
            <a:ext cx="9144000" cy="2554545"/>
          </a:xfrm>
          <a:prstGeom prst="rect">
            <a:avLst/>
          </a:prstGeom>
        </p:spPr>
        <p:txBody>
          <a:bodyPr wrap="square">
            <a:spAutoFit/>
          </a:bodyPr>
          <a:lstStyle/>
          <a:p>
            <a:pPr algn="just">
              <a:buFontTx/>
              <a:buNone/>
            </a:pPr>
            <a:r>
              <a:rPr lang="en-US" sz="2000" dirty="0" smtClean="0"/>
              <a:t>A private limited company is a voluntary association of not less than two and not more than fifty members, whose liability is limited, the transfer of whose shares is limited to its members and who is not allowed to invite the general public to subscribe to its shares or debentures.</a:t>
            </a:r>
          </a:p>
          <a:p>
            <a:pPr algn="just"/>
            <a:endParaRPr lang="en-US" sz="2000" dirty="0" smtClean="0"/>
          </a:p>
          <a:p>
            <a:pPr algn="just"/>
            <a:r>
              <a:rPr lang="en-US" sz="2000" dirty="0" smtClean="0"/>
              <a:t>A private company is preferred by those who wish to take the advantage of limited liability but at the same time desire to keep control over the business within a limited circle and maintain the privacy of their business</a:t>
            </a:r>
          </a:p>
        </p:txBody>
      </p:sp>
      <p:sp>
        <p:nvSpPr>
          <p:cNvPr id="3" name="TextBox 2"/>
          <p:cNvSpPr txBox="1"/>
          <p:nvPr/>
        </p:nvSpPr>
        <p:spPr>
          <a:xfrm>
            <a:off x="2438400" y="533400"/>
            <a:ext cx="4361643" cy="523220"/>
          </a:xfrm>
          <a:prstGeom prst="rect">
            <a:avLst/>
          </a:prstGeom>
          <a:noFill/>
        </p:spPr>
        <p:txBody>
          <a:bodyPr wrap="none" rtlCol="0">
            <a:spAutoFit/>
          </a:bodyPr>
          <a:lstStyle/>
          <a:p>
            <a:r>
              <a:rPr lang="en-US" sz="2800" b="1" dirty="0" smtClean="0"/>
              <a:t>PRIVATE LIMITED COMPANY</a:t>
            </a:r>
            <a:endParaRPr lang="en-US" b="1" dirty="0"/>
          </a:p>
        </p:txBody>
      </p:sp>
      <p:pic>
        <p:nvPicPr>
          <p:cNvPr id="39940" name="Picture 4" descr="C:\Users\hp\Desktop\PMPE IMAGES\images (15).jpg"/>
          <p:cNvPicPr>
            <a:picLocks noChangeAspect="1" noChangeArrowheads="1"/>
          </p:cNvPicPr>
          <p:nvPr/>
        </p:nvPicPr>
        <p:blipFill>
          <a:blip r:embed="rId2" cstate="print"/>
          <a:srcRect/>
          <a:stretch>
            <a:fillRect/>
          </a:stretch>
        </p:blipFill>
        <p:spPr bwMode="auto">
          <a:xfrm>
            <a:off x="3505200" y="3962400"/>
            <a:ext cx="5638800" cy="2895600"/>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05000"/>
            <a:ext cx="9144000" cy="2616101"/>
          </a:xfrm>
          <a:prstGeom prst="rect">
            <a:avLst/>
          </a:prstGeom>
        </p:spPr>
        <p:txBody>
          <a:bodyPr wrap="square">
            <a:spAutoFit/>
          </a:bodyPr>
          <a:lstStyle/>
          <a:p>
            <a:pPr algn="just">
              <a:buFontTx/>
              <a:buNone/>
            </a:pPr>
            <a:r>
              <a:rPr lang="en-US" sz="2400" b="1" dirty="0" smtClean="0"/>
              <a:t>Advantages:</a:t>
            </a:r>
          </a:p>
          <a:p>
            <a:pPr algn="just">
              <a:buFontTx/>
              <a:buNone/>
            </a:pPr>
            <a:endParaRPr lang="en-US" sz="2000" dirty="0" smtClean="0"/>
          </a:p>
          <a:p>
            <a:pPr algn="just">
              <a:buFontTx/>
              <a:buNone/>
            </a:pPr>
            <a:r>
              <a:rPr lang="en-US" sz="2000" dirty="0" smtClean="0"/>
              <a:t>Limited Liability: It means that if the company experience financial distress because of normal business activity, the personal assets of shareholders will not be at risk of being seized by creditors.</a:t>
            </a:r>
          </a:p>
          <a:p>
            <a:pPr algn="just">
              <a:buFontTx/>
              <a:buNone/>
            </a:pPr>
            <a:endParaRPr lang="en-US" sz="2000" dirty="0" smtClean="0"/>
          </a:p>
          <a:p>
            <a:pPr algn="just">
              <a:buFontTx/>
              <a:buNone/>
            </a:pPr>
            <a:r>
              <a:rPr lang="en-US" sz="2000" dirty="0" smtClean="0"/>
              <a:t>Minimum number of shareholders need to start the business are only  2    </a:t>
            </a:r>
          </a:p>
          <a:p>
            <a:pPr algn="just">
              <a:buFontTx/>
              <a:buNone/>
            </a:pPr>
            <a:r>
              <a:rPr lang="en-US" sz="2000" dirty="0" smtClean="0"/>
              <a:t> More capital can be raised as the maximum number of shareholders allowed is 50. </a:t>
            </a:r>
          </a:p>
        </p:txBody>
      </p:sp>
      <p:pic>
        <p:nvPicPr>
          <p:cNvPr id="40962" name="Picture 2" descr="C:\Users\hp\Desktop\PMPE IMAGES\Advantages-and-disadvantage-of-Private-Company.png"/>
          <p:cNvPicPr>
            <a:picLocks noChangeAspect="1" noChangeArrowheads="1"/>
          </p:cNvPicPr>
          <p:nvPr/>
        </p:nvPicPr>
        <p:blipFill>
          <a:blip r:embed="rId2" cstate="print"/>
          <a:srcRect/>
          <a:stretch>
            <a:fillRect/>
          </a:stretch>
        </p:blipFill>
        <p:spPr bwMode="auto">
          <a:xfrm>
            <a:off x="0" y="0"/>
            <a:ext cx="9144000" cy="1676400"/>
          </a:xfrm>
          <a:prstGeom prst="rect">
            <a:avLst/>
          </a:prstGeom>
          <a:noFill/>
        </p:spPr>
      </p:pic>
      <p:sp>
        <p:nvSpPr>
          <p:cNvPr id="4" name="TextBox 3"/>
          <p:cNvSpPr txBox="1"/>
          <p:nvPr/>
        </p:nvSpPr>
        <p:spPr>
          <a:xfrm>
            <a:off x="1676401" y="4572000"/>
            <a:ext cx="7467600" cy="2277547"/>
          </a:xfrm>
          <a:prstGeom prst="rect">
            <a:avLst/>
          </a:prstGeom>
          <a:noFill/>
        </p:spPr>
        <p:txBody>
          <a:bodyPr wrap="square" rtlCol="0">
            <a:spAutoFit/>
          </a:bodyPr>
          <a:lstStyle/>
          <a:p>
            <a:pPr algn="just"/>
            <a:r>
              <a:rPr lang="en-US" sz="2400" b="1" dirty="0" smtClean="0"/>
              <a:t>Disadvantages :</a:t>
            </a:r>
          </a:p>
          <a:p>
            <a:pPr algn="just">
              <a:buFontTx/>
              <a:buNone/>
            </a:pPr>
            <a:endParaRPr lang="en-US" sz="2000" dirty="0" smtClean="0"/>
          </a:p>
          <a:p>
            <a:pPr algn="just">
              <a:buFontTx/>
              <a:buNone/>
            </a:pPr>
            <a:r>
              <a:rPr lang="en-US" sz="2000" dirty="0" smtClean="0"/>
              <a:t>The shares in a private limited company cannot be sold or transferred to anyone else without the agreement of other shareholders (not freely transferable</a:t>
            </a:r>
          </a:p>
          <a:p>
            <a:pPr algn="just">
              <a:buFontTx/>
              <a:buNone/>
            </a:pPr>
            <a:r>
              <a:rPr lang="en-US" sz="2000" dirty="0" smtClean="0"/>
              <a:t> Not allowed to invite public to subscribe to its share</a:t>
            </a:r>
          </a:p>
          <a:p>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381000" y="228600"/>
          <a:ext cx="8405872" cy="1533517"/>
        </p:xfrm>
        <a:graphic>
          <a:graphicData uri="http://schemas.openxmlformats.org/drawingml/2006/table">
            <a:tbl>
              <a:tblPr/>
              <a:tblGrid>
                <a:gridCol w="1576512"/>
                <a:gridCol w="3328898"/>
                <a:gridCol w="3500462"/>
              </a:tblGrid>
              <a:tr h="642941">
                <a:tc>
                  <a:txBody>
                    <a:bodyPr/>
                    <a:lstStyle/>
                    <a:p>
                      <a:pPr marL="65088" marR="0" lvl="0" indent="0" algn="l" defTabSz="914400" rtl="0" eaLnBrk="1" fontAlgn="base" latinLnBrk="0" hangingPunct="1">
                        <a:lnSpc>
                          <a:spcPts val="13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rPr>
                        <a:t>Basis</a:t>
                      </a:r>
                      <a:endParaRPr kumimoji="0" lang="en-US" sz="9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Sole Proprietorship</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Partnership</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3325">
                <a:tc>
                  <a:txBody>
                    <a:bodyPr/>
                    <a:lstStyle/>
                    <a:p>
                      <a:pPr marL="65088"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1. </a:t>
                      </a:r>
                      <a:r>
                        <a:rPr kumimoji="0" lang="en-US" sz="1100" b="1"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Membership</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rPr>
                        <a:t>Only one member</a:t>
                      </a:r>
                      <a:endParaRPr kumimoji="0" lang="en-US" sz="9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rPr>
                        <a:t>Minimum     membership     is     two,</a:t>
                      </a:r>
                      <a:endParaRPr kumimoji="0" lang="en-US" sz="9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endParaRPr>
                    </a:p>
                    <a:p>
                      <a:pPr marL="63500" marR="0" lvl="0" indent="0" algn="l" defTabSz="914400" rtl="0" eaLnBrk="1" fontAlgn="base" latinLnBrk="0" hangingPunct="1">
                        <a:lnSpc>
                          <a:spcPct val="15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rPr>
                        <a:t>maximum membership is ten incase of banking business twenty</a:t>
                      </a:r>
                      <a:endParaRPr kumimoji="0" lang="en-US" sz="9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22556">
                <a:tc>
                  <a:txBody>
                    <a:bodyPr/>
                    <a:lstStyle/>
                    <a:p>
                      <a:pPr marL="65088" marR="0" lvl="0" indent="0" algn="l" defTabSz="914400" rtl="0" eaLnBrk="1" fontAlgn="base" latinLnBrk="0" hangingPunct="1">
                        <a:lnSpc>
                          <a:spcPts val="13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2. Functioning</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rPr>
                        <a:t>A sole trader manages his business at his</a:t>
                      </a:r>
                      <a:endParaRPr kumimoji="0" lang="en-US" sz="9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rPr>
                        <a:t>May be  managed  by all  partners  or</a:t>
                      </a:r>
                      <a:endParaRPr kumimoji="0" lang="en-US" sz="9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5" name="Table 4"/>
          <p:cNvGraphicFramePr>
            <a:graphicFrameLocks noGrp="1"/>
          </p:cNvGraphicFramePr>
          <p:nvPr/>
        </p:nvGraphicFramePr>
        <p:xfrm>
          <a:off x="381000" y="1752600"/>
          <a:ext cx="8405872" cy="4572031"/>
        </p:xfrm>
        <a:graphic>
          <a:graphicData uri="http://schemas.openxmlformats.org/drawingml/2006/table">
            <a:tbl>
              <a:tblPr/>
              <a:tblGrid>
                <a:gridCol w="1547824"/>
                <a:gridCol w="3337831"/>
                <a:gridCol w="3520217"/>
              </a:tblGrid>
              <a:tr h="312162">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free will.</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any one on behalf of all others.</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06687">
                <a:tc>
                  <a:txBody>
                    <a:bodyPr/>
                    <a:lstStyle/>
                    <a:p>
                      <a:pPr marL="65088" marR="0" lvl="0" indent="0" algn="l" defTabSz="914400" rtl="0" eaLnBrk="1" fontAlgn="base" latinLnBrk="0" hangingPunct="1">
                        <a:lnSpc>
                          <a:spcPts val="13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rPr>
                        <a:t>3. Formation</a:t>
                      </a:r>
                      <a:endParaRPr kumimoji="0" lang="en-US" sz="9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Easy  and  can  be  formed  at  any time  the</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p>
                      <a:pPr marL="6350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owner decides.</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An agreement is required between the</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p>
                      <a:pPr marL="6350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partners to start a business.</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06687">
                <a:tc>
                  <a:txBody>
                    <a:bodyPr/>
                    <a:lstStyle/>
                    <a:p>
                      <a:pPr marL="65088"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4. Secrecy</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rPr>
                        <a:t>Business  secrets  are  not  open  to  anyone</a:t>
                      </a:r>
                      <a:endParaRPr kumimoji="0" lang="en-US" sz="9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endParaRPr>
                    </a:p>
                    <a:p>
                      <a:pPr marL="6350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rPr>
                        <a:t>other than the proprietor</a:t>
                      </a:r>
                      <a:endParaRPr kumimoji="0" lang="en-US" sz="9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Business  secrets  are  open  to  every</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p>
                      <a:pPr marL="6350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partner.</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08651">
                <a:tc>
                  <a:txBody>
                    <a:bodyPr/>
                    <a:lstStyle/>
                    <a:p>
                      <a:pPr marL="65088"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5. Finance</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Scope for raising capital is limited</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rPr>
                        <a:t>Scope for raising capital is relatively</a:t>
                      </a:r>
                      <a:endParaRPr kumimoji="0" lang="en-US" sz="9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endParaRPr>
                    </a:p>
                    <a:p>
                      <a:pPr marL="6350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rPr>
                        <a:t>more.</a:t>
                      </a:r>
                      <a:endParaRPr kumimoji="0" lang="en-US" sz="9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09757">
                <a:tc>
                  <a:txBody>
                    <a:bodyPr/>
                    <a:lstStyle/>
                    <a:p>
                      <a:pPr marL="65088" marR="0" lvl="0" indent="0" algn="l" defTabSz="914400" rtl="0" eaLnBrk="1" fontAlgn="base" latinLnBrk="0" hangingPunct="1">
                        <a:lnSpc>
                          <a:spcPts val="13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6.  Continuity  of</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p>
                      <a:pPr marL="65088"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business</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Comes to an end with the death of the sole</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p>
                      <a:pPr marL="6350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trader.</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rPr>
                        <a:t>The business of a firm does not come</a:t>
                      </a:r>
                      <a:endParaRPr kumimoji="0" lang="en-US" sz="9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endParaRPr>
                    </a:p>
                    <a:p>
                      <a:pPr marL="6350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rPr>
                        <a:t>to an end if a partner leaves the firm.</a:t>
                      </a:r>
                      <a:endParaRPr kumimoji="0" lang="en-US" sz="9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05122">
                <a:tc>
                  <a:txBody>
                    <a:bodyPr/>
                    <a:lstStyle/>
                    <a:p>
                      <a:pPr marL="65088" marR="0" lvl="0" indent="0" algn="l" defTabSz="914400" rtl="0" eaLnBrk="1" fontAlgn="base" latinLnBrk="0" hangingPunct="1">
                        <a:lnSpc>
                          <a:spcPts val="13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7.           Decision</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p>
                      <a:pPr marL="65088"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Making</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Owner  alone  takes  decision  and  so  it  is</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p>
                      <a:pPr marL="6350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quick.</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rPr>
                        <a:t>All partners must agree to important</a:t>
                      </a:r>
                      <a:endParaRPr kumimoji="0" lang="en-US" sz="9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endParaRPr>
                    </a:p>
                    <a:p>
                      <a:pPr marL="63500" marR="0" lvl="0" indent="0" algn="l" defTabSz="914400" rtl="0" eaLnBrk="1" fontAlgn="base" latinLnBrk="0" hangingPunct="1">
                        <a:lnSpc>
                          <a:spcPct val="15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rPr>
                        <a:t>decisions and so decision making may take time.</a:t>
                      </a:r>
                      <a:endParaRPr kumimoji="0" lang="en-US" sz="9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2965">
                <a:tc>
                  <a:txBody>
                    <a:bodyPr/>
                    <a:lstStyle/>
                    <a:p>
                      <a:pPr marL="65088"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8. Liability</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rPr>
                        <a:t>Unlimited and burden is heavy</a:t>
                      </a:r>
                      <a:endParaRPr kumimoji="0" lang="en-US" sz="9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rPr>
                        <a:t>Unlimited but less burdensome as it is</a:t>
                      </a:r>
                      <a:endParaRPr kumimoji="0" lang="en-US" sz="9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endParaRPr>
                    </a:p>
                    <a:p>
                      <a:pPr marL="6350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rPr>
                        <a:t>shared by partners.</a:t>
                      </a:r>
                      <a:endParaRPr kumimoji="0" lang="en-US" sz="9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TextBox 5"/>
          <p:cNvSpPr txBox="1"/>
          <p:nvPr/>
        </p:nvSpPr>
        <p:spPr>
          <a:xfrm>
            <a:off x="1524000" y="6324600"/>
            <a:ext cx="5942268" cy="369332"/>
          </a:xfrm>
          <a:prstGeom prst="rect">
            <a:avLst/>
          </a:prstGeom>
          <a:noFill/>
        </p:spPr>
        <p:txBody>
          <a:bodyPr wrap="none" rtlCol="0">
            <a:spAutoFit/>
          </a:bodyPr>
          <a:lstStyle/>
          <a:p>
            <a:r>
              <a:rPr lang="en-US" b="1" dirty="0" smtClean="0"/>
              <a:t>DIFFERENCE B/W SOLE PROPRIETORSHIP AND PARTNERSHIP</a:t>
            </a:r>
            <a:endParaRPr lang="en-US" b="1"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228600" y="381000"/>
          <a:ext cx="8453454" cy="3789386"/>
        </p:xfrm>
        <a:graphic>
          <a:graphicData uri="http://schemas.openxmlformats.org/drawingml/2006/table">
            <a:tbl>
              <a:tblPr/>
              <a:tblGrid>
                <a:gridCol w="2071702"/>
                <a:gridCol w="2857520"/>
                <a:gridCol w="3524232"/>
              </a:tblGrid>
              <a:tr h="642942">
                <a:tc>
                  <a:txBody>
                    <a:bodyPr/>
                    <a:lstStyle/>
                    <a:p>
                      <a:pPr marL="65088" marR="0" lvl="0" indent="0" algn="l" defTabSz="914400" rtl="0" eaLnBrk="1" fontAlgn="base" latinLnBrk="0" hangingPunct="1">
                        <a:lnSpc>
                          <a:spcPts val="13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rPr>
                        <a:t>Basis</a:t>
                      </a:r>
                      <a:endParaRPr kumimoji="0" lang="en-US" sz="9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Partnership</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rPr>
                        <a:t>Joint Stock Company</a:t>
                      </a:r>
                      <a:endParaRPr kumimoji="0" lang="en-US" sz="9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1504">
                <a:tc>
                  <a:txBody>
                    <a:bodyPr/>
                    <a:lstStyle/>
                    <a:p>
                      <a:pPr marL="65088" marR="0" lvl="0" indent="0" algn="l" defTabSz="914400" rtl="0" eaLnBrk="1" fontAlgn="base" latinLnBrk="0" hangingPunct="1">
                        <a:lnSpc>
                          <a:spcPts val="13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1. Formation</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It is easy to form as registration is not</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p>
                      <a:pPr marL="6350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compulsory</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It requires many legal formalities to</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p>
                      <a:pPr marL="63500" marR="0" lvl="0" indent="0" algn="l" defTabSz="914400" rtl="0" eaLnBrk="1" fontAlgn="base" latinLnBrk="0" hangingPunct="1">
                        <a:lnSpc>
                          <a:spcPct val="149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be  completed  before  the  company comes into existence</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7190">
                <a:tc>
                  <a:txBody>
                    <a:bodyPr/>
                    <a:lstStyle/>
                    <a:p>
                      <a:pPr marL="65088" marR="0" lvl="0" indent="0" algn="l" defTabSz="914400" rtl="0" eaLnBrk="1" fontAlgn="base" latinLnBrk="0" hangingPunct="1">
                        <a:lnSpc>
                          <a:spcPts val="13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2. Operation</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Governed   by   the   Partnership   Act,</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p>
                      <a:pPr marL="6350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1932</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Governed  by  the  companies  Act,</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p>
                      <a:pPr marL="6350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1956</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85818">
                <a:tc>
                  <a:txBody>
                    <a:bodyPr/>
                    <a:lstStyle/>
                    <a:p>
                      <a:pPr marL="65088" marR="0" lvl="0" indent="0" algn="l" defTabSz="914400" rtl="0" eaLnBrk="1" fontAlgn="base" latinLnBrk="0" hangingPunct="1">
                        <a:lnSpc>
                          <a:spcPts val="13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3. Membership</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rPr>
                        <a:t>Minimum is two, maximum is 10 in</a:t>
                      </a:r>
                      <a:endParaRPr kumimoji="0" lang="en-US" sz="9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endParaRPr>
                    </a:p>
                    <a:p>
                      <a:pPr marL="63500" marR="0" lvl="0" indent="0" algn="l" defTabSz="914400" rtl="0" eaLnBrk="1" fontAlgn="base" latinLnBrk="0" hangingPunct="1">
                        <a:lnSpc>
                          <a:spcPct val="149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rPr>
                        <a:t>banking  business   and   20   in   other business.</a:t>
                      </a:r>
                      <a:endParaRPr kumimoji="0" lang="en-US" sz="9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In    case    of    Private    Company</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p>
                      <a:pPr marL="63500" marR="0" lvl="0" indent="0" algn="l" defTabSz="914400" rtl="0" eaLnBrk="1" fontAlgn="base" latinLnBrk="0" hangingPunct="1">
                        <a:lnSpc>
                          <a:spcPct val="149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minimum is 2, maximum is 50; in case of Public company minimum is</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p>
                      <a:pPr marL="63500" marR="0" lvl="0" indent="0" algn="l" defTabSz="914400" rtl="0" eaLnBrk="1" fontAlgn="base" latinLnBrk="0" hangingPunct="1">
                        <a:lnSpc>
                          <a:spcPct val="100000"/>
                        </a:lnSpc>
                        <a:spcBef>
                          <a:spcPts val="38"/>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7 and maximum unlimited.</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3526">
                <a:tc>
                  <a:txBody>
                    <a:bodyPr/>
                    <a:lstStyle/>
                    <a:p>
                      <a:pPr marL="65088" marR="0" lvl="0" indent="0" algn="l" defTabSz="914400" rtl="0" eaLnBrk="1" fontAlgn="base" latinLnBrk="0" hangingPunct="1">
                        <a:lnSpc>
                          <a:spcPts val="13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4. Legal Status</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No separate legal entity</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Separate legal entity from that of its</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p>
                      <a:pPr marL="6350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members</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8628">
                <a:tc>
                  <a:txBody>
                    <a:bodyPr/>
                    <a:lstStyle/>
                    <a:p>
                      <a:pPr marL="65088" marR="0" lvl="0" indent="0" algn="l" defTabSz="914400" rtl="0" eaLnBrk="1" fontAlgn="base" latinLnBrk="0" hangingPunct="1">
                        <a:lnSpc>
                          <a:spcPts val="13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5. Liability</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Joint   and   several   to   an   unlimited</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p>
                      <a:pPr marL="6350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extent</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Limited to the value of shares held</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p>
                      <a:pPr marL="6350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for limited companies</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3238">
                <a:tc>
                  <a:txBody>
                    <a:bodyPr/>
                    <a:lstStyle/>
                    <a:p>
                      <a:pPr marL="65088"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6. Management</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All or any one on behalf of all partners</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p>
                      <a:pPr marL="6350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is are entitled</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rPr>
                        <a:t>Only    the     Board     of     directors</a:t>
                      </a:r>
                      <a:endParaRPr kumimoji="0" lang="en-US" sz="9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endParaRPr>
                    </a:p>
                    <a:p>
                      <a:pPr marL="6350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rPr>
                        <a:t>authorized</a:t>
                      </a:r>
                      <a:endParaRPr kumimoji="0" lang="en-US" sz="9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4" name="Table 3"/>
          <p:cNvGraphicFramePr>
            <a:graphicFrameLocks noGrp="1"/>
          </p:cNvGraphicFramePr>
          <p:nvPr/>
        </p:nvGraphicFramePr>
        <p:xfrm>
          <a:off x="228600" y="4191000"/>
          <a:ext cx="8458200" cy="1643074"/>
        </p:xfrm>
        <a:graphic>
          <a:graphicData uri="http://schemas.openxmlformats.org/drawingml/2006/table">
            <a:tbl>
              <a:tblPr/>
              <a:tblGrid>
                <a:gridCol w="2066941"/>
                <a:gridCol w="2786082"/>
                <a:gridCol w="3605177"/>
              </a:tblGrid>
              <a:tr h="426768">
                <a:tc>
                  <a:txBody>
                    <a:bodyPr/>
                    <a:lstStyle/>
                    <a:p>
                      <a:pPr marL="65088" marR="0" lvl="0" indent="0" algn="l" defTabSz="914400" rtl="0" eaLnBrk="1" fontAlgn="base" latinLnBrk="0" hangingPunct="1">
                        <a:lnSpc>
                          <a:spcPts val="13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rPr>
                        <a:t>7. Transfer of shares</a:t>
                      </a:r>
                      <a:endParaRPr kumimoji="0" lang="en-US" sz="9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Consent of all partners required</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Shares are freely transferable</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87735">
                <a:tc>
                  <a:txBody>
                    <a:bodyPr/>
                    <a:lstStyle/>
                    <a:p>
                      <a:pPr marL="65088" marR="0" lvl="0" indent="0" algn="l" defTabSz="914400" rtl="0" eaLnBrk="1" fontAlgn="base" latinLnBrk="0" hangingPunct="1">
                        <a:lnSpc>
                          <a:spcPts val="13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rPr>
                        <a:t>8. Existence</a:t>
                      </a:r>
                      <a:endParaRPr kumimoji="0" lang="en-US" sz="9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Dissolves with the death, retirement or</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p>
                      <a:pPr marL="6350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insanity of a partner etc.</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rPr>
                        <a:t>Perpetual  existence,  unaffected  by</a:t>
                      </a:r>
                      <a:endParaRPr kumimoji="0" lang="en-US" sz="9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endParaRPr>
                    </a:p>
                    <a:p>
                      <a:pPr marL="63500" marR="0" lvl="0" indent="0" algn="l" defTabSz="914400" rtl="0" eaLnBrk="1" fontAlgn="base" latinLnBrk="0" hangingPunct="1">
                        <a:lnSpc>
                          <a:spcPct val="149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rPr>
                        <a:t>death, retirement, insolvency of the shareholders</a:t>
                      </a:r>
                      <a:endParaRPr kumimoji="0" lang="en-US" sz="9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28571">
                <a:tc>
                  <a:txBody>
                    <a:bodyPr/>
                    <a:lstStyle/>
                    <a:p>
                      <a:pPr marL="65088" marR="0" lvl="0" indent="0" algn="l" defTabSz="914400" rtl="0" eaLnBrk="1" fontAlgn="base" latinLnBrk="0" hangingPunct="1">
                        <a:lnSpc>
                          <a:spcPts val="13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rPr>
                        <a:t>9. Finance</a:t>
                      </a:r>
                      <a:endParaRPr kumimoji="0" lang="en-US" sz="9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Relatively  limited  scope  for  raising</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p>
                      <a:pPr marL="6350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rPr>
                        <a:t>finance</a:t>
                      </a:r>
                      <a:endParaRPr kumimoji="0" lang="en-US" sz="900" b="0" i="0" u="none" strike="noStrike" cap="none" normalizeH="0" baseline="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ts val="13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rPr>
                        <a:t>Vast and unlimited scope for raising</a:t>
                      </a:r>
                      <a:endParaRPr kumimoji="0" lang="en-US" sz="9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endParaRPr>
                    </a:p>
                    <a:p>
                      <a:pPr marL="6350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rPr>
                        <a:t>finance</a:t>
                      </a:r>
                      <a:endParaRPr kumimoji="0" lang="en-US" sz="900" b="0" i="0" u="none" strike="noStrike" cap="none" normalizeH="0" baseline="0" dirty="0" smtClean="0">
                        <a:ln>
                          <a:noFill/>
                        </a:ln>
                        <a:solidFill>
                          <a:schemeClr val="tx1"/>
                        </a:solidFill>
                        <a:effectLst/>
                        <a:latin typeface="Times New Roman" pitchFamily="18" charset="0"/>
                        <a:ea typeface="Times New Roman" pitchFamily="18" charset="0"/>
                        <a:cs typeface="Latha"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 name="TextBox 4"/>
          <p:cNvSpPr txBox="1"/>
          <p:nvPr/>
        </p:nvSpPr>
        <p:spPr>
          <a:xfrm>
            <a:off x="2057400" y="5791200"/>
            <a:ext cx="6032998" cy="369332"/>
          </a:xfrm>
          <a:prstGeom prst="rect">
            <a:avLst/>
          </a:prstGeom>
          <a:noFill/>
        </p:spPr>
        <p:txBody>
          <a:bodyPr wrap="none" rtlCol="0">
            <a:spAutoFit/>
          </a:bodyPr>
          <a:lstStyle/>
          <a:p>
            <a:r>
              <a:rPr lang="en-US" b="1" dirty="0" smtClean="0"/>
              <a:t>DIFFERENCE B/W PARTNERSHIP AND JOINT STOCK COMPANY</a:t>
            </a:r>
            <a:endParaRPr lang="en-US" b="1"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3458" y="376535"/>
            <a:ext cx="8731942" cy="461665"/>
          </a:xfrm>
          <a:prstGeom prst="rect">
            <a:avLst/>
          </a:prstGeom>
          <a:noFill/>
        </p:spPr>
        <p:txBody>
          <a:bodyPr wrap="none" rtlCol="0">
            <a:spAutoFit/>
          </a:bodyPr>
          <a:lstStyle/>
          <a:p>
            <a:r>
              <a:rPr lang="en-US" sz="2400" b="1" smtClean="0"/>
              <a:t>DISTINGUISH BETWEEN PUBLIC COMPANY AND PRIVATE COMPANY</a:t>
            </a:r>
            <a:endParaRPr lang="en-US" b="1" dirty="0"/>
          </a:p>
        </p:txBody>
      </p:sp>
      <p:sp>
        <p:nvSpPr>
          <p:cNvPr id="3" name="Rectangle 2"/>
          <p:cNvSpPr/>
          <p:nvPr/>
        </p:nvSpPr>
        <p:spPr>
          <a:xfrm>
            <a:off x="0" y="948690"/>
            <a:ext cx="9144000" cy="4708981"/>
          </a:xfrm>
          <a:prstGeom prst="rect">
            <a:avLst/>
          </a:prstGeom>
        </p:spPr>
        <p:txBody>
          <a:bodyPr wrap="square">
            <a:spAutoFit/>
          </a:bodyPr>
          <a:lstStyle/>
          <a:p>
            <a:pPr algn="just"/>
            <a:r>
              <a:rPr lang="en-US" sz="2000" dirty="0" smtClean="0"/>
              <a:t>1. </a:t>
            </a:r>
            <a:r>
              <a:rPr lang="en-US" sz="2000" b="1" dirty="0" smtClean="0"/>
              <a:t>Minimum Paid-up Capital</a:t>
            </a:r>
            <a:r>
              <a:rPr lang="en-US" sz="2000" dirty="0" smtClean="0"/>
              <a:t>: A company to be Incorporated as a Private Company must have a </a:t>
            </a:r>
          </a:p>
          <a:p>
            <a:pPr algn="just"/>
            <a:r>
              <a:rPr lang="en-US" sz="2000" dirty="0" smtClean="0"/>
              <a:t>minimum paid-up capital of Rs. 1,00,000, whereas a Public Company must have a minimum paid- up capital of Rs. 5,00,000.</a:t>
            </a:r>
          </a:p>
          <a:p>
            <a:pPr algn="just"/>
            <a:endParaRPr lang="en-US" sz="2000" dirty="0" smtClean="0"/>
          </a:p>
          <a:p>
            <a:pPr algn="just"/>
            <a:r>
              <a:rPr lang="en-US" sz="2000" dirty="0" smtClean="0"/>
              <a:t>2.  </a:t>
            </a:r>
            <a:r>
              <a:rPr lang="en-US" sz="2000" b="1" dirty="0" smtClean="0"/>
              <a:t>Minimum  number  of  members</a:t>
            </a:r>
            <a:r>
              <a:rPr lang="en-US" sz="2000" dirty="0" smtClean="0"/>
              <a:t>:  Minimum  number  of  members  required  to  form  a  private company is 2, whereas a Public Company requires at least 7 members.</a:t>
            </a:r>
          </a:p>
          <a:p>
            <a:pPr algn="just"/>
            <a:endParaRPr lang="en-US" sz="2000" dirty="0" smtClean="0"/>
          </a:p>
          <a:p>
            <a:pPr algn="just"/>
            <a:r>
              <a:rPr lang="en-US" sz="2000" dirty="0" smtClean="0"/>
              <a:t>3.  </a:t>
            </a:r>
            <a:r>
              <a:rPr lang="en-US" sz="2000" b="1" dirty="0" smtClean="0"/>
              <a:t>Maximum  number  of  members</a:t>
            </a:r>
            <a:r>
              <a:rPr lang="en-US" sz="2000" dirty="0" smtClean="0"/>
              <a:t>:  Maximum  number  of  members  in  a  Private  Company  is restricted to 50, there is no restriction of maximum number of members in a Public Company.</a:t>
            </a:r>
          </a:p>
          <a:p>
            <a:pPr algn="just"/>
            <a:endParaRPr lang="en-US" sz="2000" dirty="0" smtClean="0"/>
          </a:p>
          <a:p>
            <a:pPr algn="just"/>
            <a:r>
              <a:rPr lang="en-US" sz="2000" dirty="0" smtClean="0"/>
              <a:t>4. </a:t>
            </a:r>
            <a:r>
              <a:rPr lang="en-US" sz="2000" b="1" dirty="0" smtClean="0"/>
              <a:t>Transferability of shares</a:t>
            </a:r>
            <a:r>
              <a:rPr lang="en-US" sz="2000" dirty="0" smtClean="0"/>
              <a:t>: There is complete restriction on the transferability of the shares of a Private Company through its Articles of Association, whereas there is no restriction on the transferability of the shares of a Public company.</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51325"/>
            <a:ext cx="9144000" cy="3477875"/>
          </a:xfrm>
          <a:prstGeom prst="rect">
            <a:avLst/>
          </a:prstGeom>
        </p:spPr>
        <p:txBody>
          <a:bodyPr wrap="square">
            <a:spAutoFit/>
          </a:bodyPr>
          <a:lstStyle/>
          <a:p>
            <a:pPr algn="just">
              <a:buFontTx/>
              <a:buNone/>
            </a:pPr>
            <a:r>
              <a:rPr lang="en-US" sz="2000" b="1" dirty="0" smtClean="0"/>
              <a:t>Issue of Prospectus</a:t>
            </a:r>
            <a:r>
              <a:rPr lang="en-US" sz="2000" dirty="0" smtClean="0"/>
              <a:t>: A Private Company is prohibited from inviting the public for subscription of its shares, i.e. a Private Company cannot issue Prospectus, whereas a Public Company is free to invite public for subscription i.e., a Public Company can issue a Prospectus.</a:t>
            </a:r>
          </a:p>
          <a:p>
            <a:pPr algn="just">
              <a:buFontTx/>
              <a:buNone/>
            </a:pPr>
            <a:endParaRPr lang="en-US" sz="2000" dirty="0" smtClean="0"/>
          </a:p>
          <a:p>
            <a:pPr algn="just">
              <a:buFontTx/>
              <a:buNone/>
            </a:pPr>
            <a:r>
              <a:rPr lang="en-US" sz="2000" dirty="0" smtClean="0"/>
              <a:t> </a:t>
            </a:r>
            <a:r>
              <a:rPr lang="en-US" sz="2000" b="1" dirty="0" smtClean="0"/>
              <a:t>Number of Directors</a:t>
            </a:r>
            <a:r>
              <a:rPr lang="en-US" sz="2000" dirty="0" smtClean="0"/>
              <a:t>: A Private Company may have 2 directors to manage the affairs of the company, whereas a Public Company must have at least 3 directors.</a:t>
            </a:r>
          </a:p>
          <a:p>
            <a:pPr algn="just">
              <a:buFontTx/>
              <a:buNone/>
            </a:pPr>
            <a:endParaRPr lang="en-US" sz="2000" b="1" dirty="0" smtClean="0"/>
          </a:p>
          <a:p>
            <a:pPr algn="just">
              <a:buFontTx/>
              <a:buNone/>
            </a:pPr>
            <a:r>
              <a:rPr lang="en-US" sz="2000" b="1" dirty="0" smtClean="0"/>
              <a:t>Consent of the directors</a:t>
            </a:r>
            <a:r>
              <a:rPr lang="en-US" sz="2000" dirty="0" smtClean="0"/>
              <a:t>: There is no need to give the consent by the directors of a Private Company, whereas the Directors of a Public Company must have file with the Registrar consent to act as Director of the company.</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166843"/>
            <a:ext cx="9144000" cy="3785652"/>
          </a:xfrm>
          <a:prstGeom prst="rect">
            <a:avLst/>
          </a:prstGeom>
        </p:spPr>
        <p:txBody>
          <a:bodyPr wrap="square">
            <a:spAutoFit/>
          </a:bodyPr>
          <a:lstStyle/>
          <a:p>
            <a:pPr algn="just">
              <a:buFontTx/>
              <a:buNone/>
            </a:pPr>
            <a:r>
              <a:rPr lang="en-US" sz="2000" b="1" dirty="0" smtClean="0"/>
              <a:t>Qualification shares</a:t>
            </a:r>
            <a:r>
              <a:rPr lang="en-US" sz="2000" dirty="0" smtClean="0"/>
              <a:t>: The Directors of a Private Company need not sign an undertaking to acquire the qualification shares, whereas the Directors of a Public Company are required to sign an undertaking to acquire the qualification shares of the public Company.</a:t>
            </a:r>
          </a:p>
          <a:p>
            <a:pPr algn="just">
              <a:buFontTx/>
              <a:buNone/>
            </a:pPr>
            <a:endParaRPr lang="en-US" sz="2000" b="1" dirty="0" smtClean="0"/>
          </a:p>
          <a:p>
            <a:pPr algn="just">
              <a:buFontTx/>
              <a:buNone/>
            </a:pPr>
            <a:r>
              <a:rPr lang="en-US" sz="2000" b="1" dirty="0" smtClean="0"/>
              <a:t>Commencement of Business</a:t>
            </a:r>
            <a:r>
              <a:rPr lang="en-US" sz="2000" dirty="0" smtClean="0"/>
              <a:t>: A Private Company can commence its business immediately after its incorporation, whereas a Public Company cannot start its business until a Certificate to commencement of business is issued to it.</a:t>
            </a:r>
          </a:p>
          <a:p>
            <a:pPr algn="just">
              <a:buFontTx/>
              <a:buNone/>
            </a:pPr>
            <a:endParaRPr lang="en-US" sz="2000" b="1" dirty="0" smtClean="0"/>
          </a:p>
          <a:p>
            <a:pPr algn="just">
              <a:buFontTx/>
              <a:buNone/>
            </a:pPr>
            <a:r>
              <a:rPr lang="en-US" sz="2000" b="1" dirty="0" smtClean="0"/>
              <a:t>Shares Warrants</a:t>
            </a:r>
            <a:r>
              <a:rPr lang="en-US" sz="2000" dirty="0" smtClean="0"/>
              <a:t>: A Private Company cannot issue Share Warrants against its fully paid shares, whereas a Public Company can issue Share Warrants against its fully paid up shares.</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43841"/>
            <a:ext cx="9144000" cy="2554545"/>
          </a:xfrm>
          <a:prstGeom prst="rect">
            <a:avLst/>
          </a:prstGeom>
        </p:spPr>
        <p:txBody>
          <a:bodyPr wrap="square">
            <a:spAutoFit/>
          </a:bodyPr>
          <a:lstStyle/>
          <a:p>
            <a:pPr algn="just">
              <a:buFontTx/>
              <a:buNone/>
            </a:pPr>
            <a:r>
              <a:rPr lang="en-US" sz="2000" dirty="0" smtClean="0"/>
              <a:t>Co-operative society is a voluntary association started with the aim of service of its members. It is a form of business where individuals belonging to the same class join their hands for the promotion of their common goals. These are generally formed by the poor people or weaker section people in the society. It reflects the desire of the poor people to stand on their own legs or own merit. The philosophy of the formation of co-operative society is ―all for each and each for all‖. It is voluntary association of persons for mutual benefit and its aims are accomplished through self help and collective effort.</a:t>
            </a:r>
          </a:p>
        </p:txBody>
      </p:sp>
      <p:sp>
        <p:nvSpPr>
          <p:cNvPr id="3" name="TextBox 2"/>
          <p:cNvSpPr txBox="1"/>
          <p:nvPr/>
        </p:nvSpPr>
        <p:spPr>
          <a:xfrm>
            <a:off x="2590800" y="685800"/>
            <a:ext cx="3955955" cy="523220"/>
          </a:xfrm>
          <a:prstGeom prst="rect">
            <a:avLst/>
          </a:prstGeom>
          <a:noFill/>
        </p:spPr>
        <p:txBody>
          <a:bodyPr wrap="none" rtlCol="0">
            <a:spAutoFit/>
          </a:bodyPr>
          <a:lstStyle/>
          <a:p>
            <a:r>
              <a:rPr lang="en-US" sz="2800" b="1" dirty="0" smtClean="0"/>
              <a:t>CO-OPERATIVE SOCIETIES</a:t>
            </a:r>
            <a:endParaRPr lang="en-US" sz="2000" b="1" dirty="0"/>
          </a:p>
        </p:txBody>
      </p:sp>
      <p:pic>
        <p:nvPicPr>
          <p:cNvPr id="1026" name="Picture 2" descr="C:\Users\hp\Desktop\PMPE IMAGES\download (12).jpg"/>
          <p:cNvPicPr>
            <a:picLocks noChangeAspect="1" noChangeArrowheads="1"/>
          </p:cNvPicPr>
          <p:nvPr/>
        </p:nvPicPr>
        <p:blipFill>
          <a:blip r:embed="rId2" cstate="print"/>
          <a:srcRect/>
          <a:stretch>
            <a:fillRect/>
          </a:stretch>
        </p:blipFill>
        <p:spPr bwMode="auto">
          <a:xfrm>
            <a:off x="3200400" y="3733800"/>
            <a:ext cx="5943600" cy="3124200"/>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33600" y="685800"/>
            <a:ext cx="5142626" cy="523220"/>
          </a:xfrm>
          <a:prstGeom prst="rect">
            <a:avLst/>
          </a:prstGeom>
          <a:noFill/>
        </p:spPr>
        <p:txBody>
          <a:bodyPr wrap="none" rtlCol="0">
            <a:spAutoFit/>
          </a:bodyPr>
          <a:lstStyle/>
          <a:p>
            <a:r>
              <a:rPr lang="en-US" sz="2800" b="1" dirty="0" smtClean="0"/>
              <a:t>ADVANTAGES OF CO-OPERATIVES</a:t>
            </a:r>
            <a:endParaRPr lang="en-US" b="1" dirty="0"/>
          </a:p>
        </p:txBody>
      </p:sp>
      <p:sp>
        <p:nvSpPr>
          <p:cNvPr id="3" name="TextBox 2"/>
          <p:cNvSpPr txBox="1"/>
          <p:nvPr/>
        </p:nvSpPr>
        <p:spPr>
          <a:xfrm>
            <a:off x="0" y="1295400"/>
            <a:ext cx="9144001" cy="4678204"/>
          </a:xfrm>
          <a:prstGeom prst="rect">
            <a:avLst/>
          </a:prstGeom>
          <a:noFill/>
        </p:spPr>
        <p:txBody>
          <a:bodyPr wrap="square" rtlCol="0">
            <a:spAutoFit/>
          </a:bodyPr>
          <a:lstStyle/>
          <a:p>
            <a:pPr algn="just">
              <a:buFontTx/>
              <a:buNone/>
            </a:pPr>
            <a:r>
              <a:rPr lang="en-US" sz="2000" b="1" dirty="0" smtClean="0"/>
              <a:t>Easy Formation: </a:t>
            </a:r>
            <a:r>
              <a:rPr lang="en-US" sz="2000" dirty="0" smtClean="0"/>
              <a:t>Any ten adult persons can voluntarily form themselves into an association and get it registered with the Registrar of Co-operatives. Formation of a cooperative society also does not involve long and complicated legal formalities.</a:t>
            </a:r>
          </a:p>
          <a:p>
            <a:pPr algn="just">
              <a:buFontTx/>
              <a:buNone/>
            </a:pPr>
            <a:endParaRPr lang="en-US" sz="2000" b="1" dirty="0" smtClean="0"/>
          </a:p>
          <a:p>
            <a:pPr algn="just">
              <a:buFontTx/>
              <a:buNone/>
            </a:pPr>
            <a:r>
              <a:rPr lang="en-US" sz="2000" b="1" dirty="0" smtClean="0"/>
              <a:t> Limited Liability: </a:t>
            </a:r>
            <a:r>
              <a:rPr lang="en-US" sz="2000" dirty="0" smtClean="0"/>
              <a:t>Like company form of ownership, the liability of members is limited to the extent of their capital in the cooperative societies.</a:t>
            </a:r>
          </a:p>
          <a:p>
            <a:pPr algn="just">
              <a:buFontTx/>
              <a:buNone/>
            </a:pPr>
            <a:endParaRPr lang="en-US" sz="2000" b="1" dirty="0" smtClean="0"/>
          </a:p>
          <a:p>
            <a:pPr algn="just">
              <a:buFontTx/>
              <a:buNone/>
            </a:pPr>
            <a:r>
              <a:rPr lang="en-US" sz="2000" b="1" dirty="0" smtClean="0"/>
              <a:t> Social Service: </a:t>
            </a:r>
            <a:r>
              <a:rPr lang="en-US" sz="2000" dirty="0" smtClean="0"/>
              <a:t>The basic philosophy of cooperatives is self-help and mutual help. Thus, cooperatives foster fellow feeling among their members and inculcate moral values in them for a better living.</a:t>
            </a:r>
          </a:p>
          <a:p>
            <a:pPr algn="just">
              <a:buFontTx/>
              <a:buNone/>
            </a:pPr>
            <a:endParaRPr lang="en-US" sz="2000" b="1" dirty="0" smtClean="0"/>
          </a:p>
          <a:p>
            <a:pPr algn="just">
              <a:buFontTx/>
              <a:buNone/>
            </a:pPr>
            <a:r>
              <a:rPr lang="en-US" sz="2000" b="1" dirty="0" smtClean="0"/>
              <a:t>Open Membership: </a:t>
            </a:r>
            <a:r>
              <a:rPr lang="en-US" sz="2000" dirty="0" smtClean="0"/>
              <a:t>The membership of cooperative societies is open to all irrespective of caste, </a:t>
            </a:r>
            <a:r>
              <a:rPr lang="en-US" sz="2000" dirty="0" err="1" smtClean="0"/>
              <a:t>colour</a:t>
            </a:r>
            <a:r>
              <a:rPr lang="en-US" sz="2000" dirty="0" smtClean="0"/>
              <a:t>, creed and economic status. There is no limit on maximum members</a:t>
            </a:r>
          </a:p>
          <a:p>
            <a:endParaRPr lang="en-US" sz="2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4770537"/>
          </a:xfrm>
          <a:prstGeom prst="rect">
            <a:avLst/>
          </a:prstGeom>
        </p:spPr>
        <p:txBody>
          <a:bodyPr wrap="square">
            <a:spAutoFit/>
          </a:bodyPr>
          <a:lstStyle/>
          <a:p>
            <a:pPr algn="just"/>
            <a:r>
              <a:rPr lang="en-US" sz="2400" b="1" dirty="0" smtClean="0"/>
              <a:t>Characteristics of Business </a:t>
            </a:r>
            <a:r>
              <a:rPr lang="en-US" sz="2400" b="1" dirty="0" err="1" smtClean="0"/>
              <a:t>Organisation</a:t>
            </a:r>
            <a:r>
              <a:rPr lang="en-US" sz="2400" b="1" dirty="0" smtClean="0"/>
              <a:t>:</a:t>
            </a:r>
            <a:endParaRPr lang="en-US" b="1" dirty="0" smtClean="0"/>
          </a:p>
          <a:p>
            <a:pPr algn="just"/>
            <a:r>
              <a:rPr lang="en-US" sz="2000" dirty="0" smtClean="0"/>
              <a:t>1. </a:t>
            </a:r>
            <a:r>
              <a:rPr lang="en-US" sz="2000" b="1" dirty="0" smtClean="0"/>
              <a:t>Ownership</a:t>
            </a:r>
            <a:r>
              <a:rPr lang="en-US" sz="2000" dirty="0" smtClean="0"/>
              <a:t>: refers to the right of an individual or a group of individuals to acquire legal title to assets or properties for the purpose of running the business. A business firm may be owned by one individual or a group of individuals jointly.</a:t>
            </a:r>
          </a:p>
          <a:p>
            <a:pPr algn="just"/>
            <a:endParaRPr lang="en-US" sz="2000" dirty="0" smtClean="0"/>
          </a:p>
          <a:p>
            <a:pPr algn="just"/>
            <a:r>
              <a:rPr lang="en-US" sz="2000" dirty="0" smtClean="0"/>
              <a:t>2. </a:t>
            </a:r>
            <a:r>
              <a:rPr lang="en-US" sz="2000" b="1" dirty="0" smtClean="0"/>
              <a:t>Lawful Business</a:t>
            </a:r>
            <a:r>
              <a:rPr lang="en-US" sz="2000" dirty="0" smtClean="0"/>
              <a:t>: Every business enterprise must undertake such business which is lawful, that is, the business must not involve activities which are illegal.</a:t>
            </a:r>
          </a:p>
          <a:p>
            <a:pPr algn="just"/>
            <a:endParaRPr lang="en-US" sz="2000" dirty="0" smtClean="0"/>
          </a:p>
          <a:p>
            <a:pPr algn="just"/>
            <a:r>
              <a:rPr lang="en-US" sz="2000" dirty="0" smtClean="0"/>
              <a:t>3. </a:t>
            </a:r>
            <a:r>
              <a:rPr lang="en-US" sz="2000" b="1" dirty="0" smtClean="0"/>
              <a:t>Status and Management</a:t>
            </a:r>
            <a:r>
              <a:rPr lang="en-US" sz="2000" dirty="0" smtClean="0"/>
              <a:t>: Every business undertaking is an independent entity. It has its own assets and liabilities. It has its own way of functioning. The profits earned or losses incurred by one firm cannot be accounted for by any other firm.</a:t>
            </a:r>
          </a:p>
          <a:p>
            <a:pPr algn="just"/>
            <a:endParaRPr lang="en-US" sz="2000" dirty="0" smtClean="0"/>
          </a:p>
          <a:p>
            <a:pPr algn="just"/>
            <a:r>
              <a:rPr lang="en-US" sz="2000" dirty="0" smtClean="0"/>
              <a:t>4. </a:t>
            </a:r>
            <a:r>
              <a:rPr lang="en-US" sz="2000" b="1" dirty="0" smtClean="0"/>
              <a:t>Dealing in goods and services</a:t>
            </a:r>
            <a:r>
              <a:rPr lang="en-US" sz="2000" dirty="0" smtClean="0"/>
              <a:t>: Every business undertaking is engaged in the production and/or distribution of goods or services in exchange of money.</a:t>
            </a:r>
          </a:p>
          <a:p>
            <a:pPr algn="just"/>
            <a:endParaRPr lang="en-US" sz="2000" dirty="0" smtClean="0"/>
          </a:p>
        </p:txBody>
      </p:sp>
      <p:sp>
        <p:nvSpPr>
          <p:cNvPr id="3" name="TextBox 2"/>
          <p:cNvSpPr txBox="1"/>
          <p:nvPr/>
        </p:nvSpPr>
        <p:spPr>
          <a:xfrm>
            <a:off x="1447801" y="4489609"/>
            <a:ext cx="7696200" cy="2523768"/>
          </a:xfrm>
          <a:prstGeom prst="rect">
            <a:avLst/>
          </a:prstGeom>
          <a:noFill/>
        </p:spPr>
        <p:txBody>
          <a:bodyPr wrap="square" rtlCol="0">
            <a:spAutoFit/>
          </a:bodyPr>
          <a:lstStyle/>
          <a:p>
            <a:pPr algn="just"/>
            <a:r>
              <a:rPr lang="en-US" sz="2000" dirty="0" smtClean="0"/>
              <a:t>5. </a:t>
            </a:r>
            <a:r>
              <a:rPr lang="en-US" sz="2000" b="1" dirty="0" smtClean="0"/>
              <a:t>Continuity of business operations</a:t>
            </a:r>
            <a:r>
              <a:rPr lang="en-US" sz="2000" dirty="0" smtClean="0"/>
              <a:t>: All business enterprise engage in operation on a continuous basis. Any unit having just one single operation or transaction is not a business unit.</a:t>
            </a:r>
          </a:p>
          <a:p>
            <a:pPr algn="just"/>
            <a:endParaRPr lang="en-US" sz="2000" dirty="0" smtClean="0"/>
          </a:p>
          <a:p>
            <a:pPr algn="just"/>
            <a:r>
              <a:rPr lang="en-US" sz="2000" dirty="0" smtClean="0"/>
              <a:t>6. </a:t>
            </a:r>
            <a:r>
              <a:rPr lang="en-US" sz="2000" b="1" dirty="0" smtClean="0"/>
              <a:t>Risk involvement</a:t>
            </a:r>
            <a:r>
              <a:rPr lang="en-US" sz="2000" dirty="0" smtClean="0"/>
              <a:t>: Business undertakings are always exposed to risk and uncertainty. Business is influenced by future conditions which are unpredictable and uncertain. </a:t>
            </a:r>
          </a:p>
          <a:p>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hp\Desktop\PMPE IMAGES\Performance-appraisal.jpg"/>
          <p:cNvPicPr>
            <a:picLocks noChangeAspect="1" noChangeArrowheads="1"/>
          </p:cNvPicPr>
          <p:nvPr/>
        </p:nvPicPr>
        <p:blipFill>
          <a:blip r:embed="rId2" cstate="print"/>
          <a:srcRect/>
          <a:stretch>
            <a:fillRect/>
          </a:stretch>
        </p:blipFill>
        <p:spPr bwMode="auto">
          <a:xfrm>
            <a:off x="1476374" y="0"/>
            <a:ext cx="7667625" cy="6858000"/>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3048000"/>
            <a:ext cx="8991600" cy="2554545"/>
          </a:xfrm>
          <a:prstGeom prst="rect">
            <a:avLst/>
          </a:prstGeom>
        </p:spPr>
        <p:txBody>
          <a:bodyPr wrap="square">
            <a:spAutoFit/>
          </a:bodyPr>
          <a:lstStyle/>
          <a:p>
            <a:pPr algn="just"/>
            <a:r>
              <a:rPr lang="en-US" sz="2000" dirty="0" smtClean="0">
                <a:latin typeface="Times New Roman" pitchFamily="18" charset="0"/>
                <a:cs typeface="Times New Roman" pitchFamily="18" charset="0"/>
              </a:rPr>
              <a:t>Performance Appraisal is the process of making an assessment of the performance and progress of the employees of an organization.</a:t>
            </a:r>
          </a:p>
          <a:p>
            <a:pPr algn="just"/>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It is the process of calculating the performance and qualifications of the employees in terms of the requirements of job for which he is employed.</a:t>
            </a:r>
          </a:p>
          <a:p>
            <a:pPr algn="just"/>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Performance appraisal involves at least two parties, the appraiser who does the appraisal and the appraise  whose performance is being evaluated</a:t>
            </a:r>
          </a:p>
        </p:txBody>
      </p:sp>
      <p:pic>
        <p:nvPicPr>
          <p:cNvPr id="3074" name="Picture 2" descr="C:\Users\hp\Desktop\PMPE IMAGES\what-is-employee-performance-appraisal.jpg"/>
          <p:cNvPicPr>
            <a:picLocks noChangeAspect="1" noChangeArrowheads="1"/>
          </p:cNvPicPr>
          <p:nvPr/>
        </p:nvPicPr>
        <p:blipFill>
          <a:blip r:embed="rId2" cstate="print"/>
          <a:srcRect/>
          <a:stretch>
            <a:fillRect/>
          </a:stretch>
        </p:blipFill>
        <p:spPr bwMode="auto">
          <a:xfrm>
            <a:off x="0" y="0"/>
            <a:ext cx="9144000" cy="2781300"/>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38200"/>
            <a:ext cx="9144000" cy="1631216"/>
          </a:xfrm>
          <a:prstGeom prst="rect">
            <a:avLst/>
          </a:prstGeom>
        </p:spPr>
        <p:txBody>
          <a:bodyPr wrap="square">
            <a:spAutoFit/>
          </a:bodyPr>
          <a:lstStyle/>
          <a:p>
            <a:pPr algn="just">
              <a:buFont typeface="Arial" pitchFamily="34" charset="0"/>
              <a:buChar char="•"/>
            </a:pPr>
            <a:r>
              <a:rPr lang="en-US" sz="2000" dirty="0" smtClean="0">
                <a:latin typeface="Times New Roman" pitchFamily="18" charset="0"/>
                <a:cs typeface="Times New Roman" pitchFamily="18" charset="0"/>
              </a:rPr>
              <a:t>It is a systematic evaluation of performances of several employees so that they can understand all abilities of a person and their development and growth. </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Performance appraisal is also done in a very systematic manner which includes measuring the pay of employees and comparing it with all plans and targets.</a:t>
            </a:r>
          </a:p>
        </p:txBody>
      </p:sp>
      <p:pic>
        <p:nvPicPr>
          <p:cNvPr id="4098" name="Picture 2" descr="C:\Users\hp\Desktop\PMPE IMAGES\508-5082281_evaluacin-performance-appraisal-hd-png-download.png"/>
          <p:cNvPicPr>
            <a:picLocks noChangeAspect="1" noChangeArrowheads="1"/>
          </p:cNvPicPr>
          <p:nvPr/>
        </p:nvPicPr>
        <p:blipFill>
          <a:blip r:embed="rId2" cstate="print"/>
          <a:srcRect/>
          <a:stretch>
            <a:fillRect/>
          </a:stretch>
        </p:blipFill>
        <p:spPr bwMode="auto">
          <a:xfrm>
            <a:off x="1447800" y="2971800"/>
            <a:ext cx="7696200" cy="3810000"/>
          </a:xfrm>
          <a:prstGeom prst="rect">
            <a:avLst/>
          </a:prstGeom>
          <a:noFill/>
        </p:spPr>
      </p:pic>
      <p:sp>
        <p:nvSpPr>
          <p:cNvPr id="4" name="TextBox 3"/>
          <p:cNvSpPr txBox="1"/>
          <p:nvPr/>
        </p:nvSpPr>
        <p:spPr>
          <a:xfrm>
            <a:off x="3505200" y="304800"/>
            <a:ext cx="1687129" cy="523220"/>
          </a:xfrm>
          <a:prstGeom prst="rect">
            <a:avLst/>
          </a:prstGeom>
          <a:noFill/>
        </p:spPr>
        <p:txBody>
          <a:bodyPr wrap="none" rtlCol="0">
            <a:spAutoFit/>
          </a:bodyPr>
          <a:lstStyle/>
          <a:p>
            <a:r>
              <a:rPr lang="en-US" sz="2800" b="1" dirty="0" smtClean="0"/>
              <a:t>MEANING</a:t>
            </a:r>
            <a:endParaRPr lang="en-US" b="1"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0" y="1143000"/>
            <a:ext cx="9144000" cy="5043488"/>
          </a:xfrm>
          <a:prstGeom prst="rect">
            <a:avLst/>
          </a:prstGeom>
        </p:spPr>
        <p:txBody>
          <a:bodyPr>
            <a:normAutofit fontScale="92500"/>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sz="22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According to </a:t>
            </a:r>
            <a:r>
              <a:rPr kumimoji="0" lang="en-US" sz="2200" b="0" i="0" u="none" strike="noStrike" kern="1200" cap="none" spc="0" normalizeH="0" baseline="0" noProof="0" dirty="0" err="1" smtClean="0">
                <a:ln>
                  <a:noFill/>
                </a:ln>
                <a:solidFill>
                  <a:schemeClr val="tx1"/>
                </a:solidFill>
                <a:effectLst/>
                <a:uLnTx/>
                <a:uFillTx/>
                <a:latin typeface="Times New Roman" pitchFamily="18" charset="0"/>
                <a:ea typeface="+mn-ea"/>
                <a:cs typeface="Times New Roman" pitchFamily="18" charset="0"/>
              </a:rPr>
              <a:t>Flippo</a:t>
            </a:r>
            <a:r>
              <a:rPr kumimoji="0" lang="en-US" sz="22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“Performance appraisal is the systematic, periodic and an impartial rating of an employee’s excellence in matters pertaining to his present job and his potential for a better job.”</a:t>
            </a:r>
            <a:r>
              <a:rPr kumimoji="0" lang="en-US" sz="22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p>
          <a:p>
            <a:pPr marL="342900" marR="0" lvl="0" indent="-342900" algn="just" defTabSz="914400" rtl="0" eaLnBrk="1" fontAlgn="auto" latinLnBrk="0" hangingPunct="1">
              <a:lnSpc>
                <a:spcPct val="100000"/>
              </a:lnSpc>
              <a:spcBef>
                <a:spcPct val="20000"/>
              </a:spcBef>
              <a:spcAft>
                <a:spcPts val="0"/>
              </a:spcAft>
              <a:buClrTx/>
              <a:buSzTx/>
              <a:buFontTx/>
              <a:buNone/>
              <a:tabLst/>
              <a:defRPr/>
            </a:pPr>
            <a:endParaRPr kumimoji="0" lang="en-US" sz="22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342900" marR="0" lvl="0" indent="-342900" algn="just" defTabSz="914400" rtl="0" eaLnBrk="1" fontAlgn="auto" latinLnBrk="0" hangingPunct="1">
              <a:lnSpc>
                <a:spcPct val="100000"/>
              </a:lnSpc>
              <a:spcBef>
                <a:spcPct val="20000"/>
              </a:spcBef>
              <a:spcAft>
                <a:spcPts val="0"/>
              </a:spcAft>
              <a:buClrTx/>
              <a:buSzTx/>
              <a:buFontTx/>
              <a:buNone/>
              <a:tabLst/>
              <a:defRPr/>
            </a:pPr>
            <a:r>
              <a:rPr kumimoji="0" lang="en-US" sz="22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Performance Appraisal </a:t>
            </a:r>
            <a:r>
              <a:rPr kumimoji="0" lang="en-US" sz="22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(PA) refers to all those procedures that are used to evaluate the</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2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Personality</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2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Performance</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2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Potential of its group members</a:t>
            </a:r>
          </a:p>
          <a:p>
            <a:pPr marL="342900" marR="0" lvl="0" indent="-342900" algn="l" defTabSz="914400" rtl="0" eaLnBrk="1" fontAlgn="auto" latinLnBrk="0" hangingPunct="1">
              <a:lnSpc>
                <a:spcPct val="100000"/>
              </a:lnSpc>
              <a:spcBef>
                <a:spcPct val="20000"/>
              </a:spcBef>
              <a:spcAft>
                <a:spcPts val="0"/>
              </a:spcAft>
              <a:buClrTx/>
              <a:buSzTx/>
              <a:buFontTx/>
              <a:buNone/>
              <a:tabLst/>
              <a:defRPr/>
            </a:pPr>
            <a:r>
              <a:rPr kumimoji="0" lang="en-US" sz="70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r>
            <a:br>
              <a:rPr kumimoji="0" lang="en-US" sz="70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br>
            <a:endParaRPr kumimoji="0" lang="en-US" sz="70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342900" marR="0" lvl="0" indent="-342900" algn="l" defTabSz="914400" rtl="0" eaLnBrk="1" fontAlgn="auto" latinLnBrk="0" hangingPunct="1">
              <a:lnSpc>
                <a:spcPct val="100000"/>
              </a:lnSpc>
              <a:spcBef>
                <a:spcPct val="20000"/>
              </a:spcBef>
              <a:spcAft>
                <a:spcPts val="0"/>
              </a:spcAft>
              <a:buClrTx/>
              <a:buSzTx/>
              <a:buFontTx/>
              <a:buNone/>
              <a:tabLst/>
              <a:defRPr/>
            </a:pPr>
            <a:endParaRPr kumimoji="0" lang="en-US" sz="70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p:sp>
        <p:nvSpPr>
          <p:cNvPr id="5" name="TextBox 4"/>
          <p:cNvSpPr txBox="1"/>
          <p:nvPr/>
        </p:nvSpPr>
        <p:spPr>
          <a:xfrm>
            <a:off x="3352800" y="609600"/>
            <a:ext cx="1933543" cy="523220"/>
          </a:xfrm>
          <a:prstGeom prst="rect">
            <a:avLst/>
          </a:prstGeom>
          <a:noFill/>
        </p:spPr>
        <p:txBody>
          <a:bodyPr wrap="none" rtlCol="0">
            <a:spAutoFit/>
          </a:bodyPr>
          <a:lstStyle/>
          <a:p>
            <a:r>
              <a:rPr lang="en-US" sz="2800" b="1" dirty="0" smtClean="0"/>
              <a:t>DEFINITION</a:t>
            </a:r>
            <a:endParaRPr lang="en-US" b="1" dirty="0"/>
          </a:p>
        </p:txBody>
      </p:sp>
      <p:pic>
        <p:nvPicPr>
          <p:cNvPr id="5122" name="Picture 2" descr="C:\Users\hp\Desktop\PMPE IMAGES\70da7d7fbcfa829811a75283ab3524f4.jpg"/>
          <p:cNvPicPr>
            <a:picLocks noChangeAspect="1" noChangeArrowheads="1"/>
          </p:cNvPicPr>
          <p:nvPr/>
        </p:nvPicPr>
        <p:blipFill>
          <a:blip r:embed="rId2" cstate="print"/>
          <a:srcRect/>
          <a:stretch>
            <a:fillRect/>
          </a:stretch>
        </p:blipFill>
        <p:spPr bwMode="auto">
          <a:xfrm>
            <a:off x="2133600" y="4191000"/>
            <a:ext cx="7010400" cy="2667000"/>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43200"/>
            <a:ext cx="8915400" cy="2862322"/>
          </a:xfrm>
          <a:prstGeom prst="rect">
            <a:avLst/>
          </a:prstGeom>
        </p:spPr>
        <p:txBody>
          <a:bodyPr wrap="square">
            <a:spAutoFit/>
          </a:bodyPr>
          <a:lstStyle/>
          <a:p>
            <a:pPr algn="just">
              <a:buFont typeface="Arial" pitchFamily="34" charset="0"/>
              <a:buChar char="•"/>
            </a:pPr>
            <a:r>
              <a:rPr lang="en-US" sz="2000" dirty="0" smtClean="0">
                <a:latin typeface="Times New Roman" pitchFamily="18" charset="0"/>
                <a:cs typeface="Times New Roman" pitchFamily="18" charset="0"/>
              </a:rPr>
              <a:t>Review the performance.</a:t>
            </a:r>
          </a:p>
          <a:p>
            <a:pPr>
              <a:buFont typeface="Arial" pitchFamily="34" charset="0"/>
              <a:buChar char="•"/>
            </a:pPr>
            <a:r>
              <a:rPr lang="en-US" sz="2000" dirty="0" smtClean="0">
                <a:latin typeface="Times New Roman" pitchFamily="18" charset="0"/>
                <a:cs typeface="Times New Roman" pitchFamily="18" charset="0"/>
              </a:rPr>
              <a:t>Judge the gap between the actual and desired</a:t>
            </a:r>
          </a:p>
          <a:p>
            <a:pPr>
              <a:buFont typeface="Arial" pitchFamily="34" charset="0"/>
              <a:buChar char="•"/>
            </a:pPr>
            <a:r>
              <a:rPr lang="en-US" sz="2000" dirty="0" smtClean="0">
                <a:latin typeface="Times New Roman" pitchFamily="18" charset="0"/>
                <a:cs typeface="Times New Roman" pitchFamily="18" charset="0"/>
              </a:rPr>
              <a:t>Help the management in exercising control.</a:t>
            </a:r>
          </a:p>
          <a:p>
            <a:pPr>
              <a:buFont typeface="Arial" pitchFamily="34" charset="0"/>
              <a:buChar char="•"/>
            </a:pPr>
            <a:r>
              <a:rPr lang="en-US" sz="2000" dirty="0" smtClean="0">
                <a:latin typeface="Times New Roman" pitchFamily="18" charset="0"/>
                <a:cs typeface="Times New Roman" pitchFamily="18" charset="0"/>
              </a:rPr>
              <a:t>Diagnose the training and development needs </a:t>
            </a:r>
          </a:p>
          <a:p>
            <a:pPr algn="just">
              <a:buFont typeface="Arial" pitchFamily="34" charset="0"/>
              <a:buChar char="•"/>
            </a:pPr>
            <a:r>
              <a:rPr lang="en-US" sz="2000" dirty="0" smtClean="0">
                <a:latin typeface="Times New Roman" pitchFamily="18" charset="0"/>
                <a:cs typeface="Times New Roman" pitchFamily="18" charset="0"/>
              </a:rPr>
              <a:t>Clarity of the expectations and  responsibilities</a:t>
            </a:r>
          </a:p>
          <a:p>
            <a:pPr algn="just">
              <a:buFont typeface="Arial" pitchFamily="34" charset="0"/>
              <a:buChar char="•"/>
            </a:pPr>
            <a:r>
              <a:rPr lang="en-US" sz="2000" dirty="0" smtClean="0">
                <a:latin typeface="Times New Roman" pitchFamily="18" charset="0"/>
                <a:cs typeface="Times New Roman" pitchFamily="18" charset="0"/>
              </a:rPr>
              <a:t>Judge the effectiveness of the other human resource functions</a:t>
            </a:r>
          </a:p>
          <a:p>
            <a:pPr algn="just">
              <a:buFont typeface="Arial" pitchFamily="34" charset="0"/>
              <a:buChar char="•"/>
            </a:pPr>
            <a:r>
              <a:rPr lang="en-US" sz="2000" dirty="0" smtClean="0">
                <a:latin typeface="Times New Roman" pitchFamily="18" charset="0"/>
                <a:cs typeface="Times New Roman" pitchFamily="18" charset="0"/>
              </a:rPr>
              <a:t>Reduce the grievances of the employees</a:t>
            </a:r>
          </a:p>
          <a:p>
            <a:pPr algn="just">
              <a:buFont typeface="Arial" pitchFamily="34" charset="0"/>
              <a:buChar char="•"/>
            </a:pPr>
            <a:r>
              <a:rPr lang="en-US" sz="2000" dirty="0" smtClean="0">
                <a:latin typeface="Times New Roman" pitchFamily="18" charset="0"/>
                <a:cs typeface="Times New Roman" pitchFamily="18" charset="0"/>
              </a:rPr>
              <a:t>Strengthen the relationship and communication between superior – subordinates and management – employees</a:t>
            </a:r>
          </a:p>
        </p:txBody>
      </p:sp>
      <p:pic>
        <p:nvPicPr>
          <p:cNvPr id="6147" name="Picture 3" descr="C:\Users\hp\Desktop\PMPE IMAGES\3bz165959977.jpg"/>
          <p:cNvPicPr>
            <a:picLocks noChangeAspect="1" noChangeArrowheads="1"/>
          </p:cNvPicPr>
          <p:nvPr/>
        </p:nvPicPr>
        <p:blipFill>
          <a:blip r:embed="rId2" cstate="print"/>
          <a:srcRect/>
          <a:stretch>
            <a:fillRect/>
          </a:stretch>
        </p:blipFill>
        <p:spPr bwMode="auto">
          <a:xfrm>
            <a:off x="0" y="0"/>
            <a:ext cx="9144000" cy="2438400"/>
          </a:xfrm>
          <a:prstGeom prst="rect">
            <a:avLst/>
          </a:prstGeom>
          <a:noFill/>
        </p:spPr>
      </p:pic>
      <p:sp>
        <p:nvSpPr>
          <p:cNvPr id="6" name="TextBox 5"/>
          <p:cNvSpPr txBox="1"/>
          <p:nvPr/>
        </p:nvSpPr>
        <p:spPr>
          <a:xfrm>
            <a:off x="914400" y="685800"/>
            <a:ext cx="7010400" cy="1477328"/>
          </a:xfrm>
          <a:prstGeom prst="rect">
            <a:avLst/>
          </a:prstGeom>
          <a:noFill/>
        </p:spPr>
        <p:txBody>
          <a:bodyPr wrap="square" rtlCol="0">
            <a:spAutoFit/>
          </a:bodyPr>
          <a:lstStyle/>
          <a:p>
            <a:pPr algn="ctr"/>
            <a:r>
              <a:rPr lang="en-US" sz="3600" b="1" dirty="0" smtClean="0">
                <a:solidFill>
                  <a:schemeClr val="bg1"/>
                </a:solidFill>
              </a:rPr>
              <a:t>NEED FOR PERFORMANCE APPRAISAL</a:t>
            </a:r>
          </a:p>
          <a:p>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600200"/>
            <a:ext cx="8991600" cy="1323439"/>
          </a:xfrm>
          <a:prstGeom prst="rect">
            <a:avLst/>
          </a:prstGeom>
        </p:spPr>
        <p:txBody>
          <a:bodyPr wrap="square">
            <a:spAutoFit/>
          </a:bodyPr>
          <a:lstStyle/>
          <a:p>
            <a:pPr>
              <a:buFont typeface="Arial" pitchFamily="34" charset="0"/>
              <a:buChar char="•"/>
            </a:pPr>
            <a:r>
              <a:rPr lang="en-US" sz="2000" dirty="0" smtClean="0">
                <a:latin typeface="Times New Roman" pitchFamily="18" charset="0"/>
                <a:cs typeface="Times New Roman" pitchFamily="18" charset="0"/>
              </a:rPr>
              <a:t>Personal observation</a:t>
            </a:r>
          </a:p>
          <a:p>
            <a:pPr>
              <a:buFont typeface="Arial" pitchFamily="34" charset="0"/>
              <a:buChar char="•"/>
            </a:pPr>
            <a:r>
              <a:rPr lang="en-US" sz="2000" dirty="0" smtClean="0">
                <a:latin typeface="Times New Roman" pitchFamily="18" charset="0"/>
                <a:cs typeface="Times New Roman" pitchFamily="18" charset="0"/>
              </a:rPr>
              <a:t>Monthly reports, documentation, correspondence etc.</a:t>
            </a:r>
          </a:p>
          <a:p>
            <a:pPr>
              <a:buFont typeface="Arial" pitchFamily="34" charset="0"/>
              <a:buChar char="•"/>
            </a:pPr>
            <a:r>
              <a:rPr lang="en-US" sz="2000" dirty="0" smtClean="0">
                <a:latin typeface="Times New Roman" pitchFamily="18" charset="0"/>
                <a:cs typeface="Times New Roman" pitchFamily="18" charset="0"/>
              </a:rPr>
              <a:t>Feedback (internal and external)</a:t>
            </a:r>
          </a:p>
          <a:p>
            <a:pPr>
              <a:buFont typeface="Arial" pitchFamily="34" charset="0"/>
              <a:buChar char="•"/>
            </a:pPr>
            <a:r>
              <a:rPr lang="en-US" sz="2000" dirty="0" smtClean="0">
                <a:latin typeface="Times New Roman" pitchFamily="18" charset="0"/>
                <a:cs typeface="Times New Roman" pitchFamily="18" charset="0"/>
              </a:rPr>
              <a:t>Periodic discussions with employee</a:t>
            </a:r>
          </a:p>
        </p:txBody>
      </p:sp>
      <p:pic>
        <p:nvPicPr>
          <p:cNvPr id="7170" name="Picture 2" descr="C:\Users\hp\Desktop\PMPE IMAGES\Work-Performance-Information-WPI-vs-Work-Performance-Measurements-WPM.png"/>
          <p:cNvPicPr>
            <a:picLocks noChangeAspect="1" noChangeArrowheads="1"/>
          </p:cNvPicPr>
          <p:nvPr/>
        </p:nvPicPr>
        <p:blipFill>
          <a:blip r:embed="rId2" cstate="print"/>
          <a:srcRect/>
          <a:stretch>
            <a:fillRect/>
          </a:stretch>
        </p:blipFill>
        <p:spPr bwMode="auto">
          <a:xfrm>
            <a:off x="1600200" y="3124200"/>
            <a:ext cx="7543800" cy="3733800"/>
          </a:xfrm>
          <a:prstGeom prst="rect">
            <a:avLst/>
          </a:prstGeom>
          <a:noFill/>
        </p:spPr>
      </p:pic>
      <p:sp>
        <p:nvSpPr>
          <p:cNvPr id="4" name="TextBox 3"/>
          <p:cNvSpPr txBox="1"/>
          <p:nvPr/>
        </p:nvSpPr>
        <p:spPr>
          <a:xfrm>
            <a:off x="1600200" y="762000"/>
            <a:ext cx="5782224" cy="461665"/>
          </a:xfrm>
          <a:prstGeom prst="rect">
            <a:avLst/>
          </a:prstGeom>
          <a:noFill/>
        </p:spPr>
        <p:txBody>
          <a:bodyPr wrap="none" rtlCol="0">
            <a:spAutoFit/>
          </a:bodyPr>
          <a:lstStyle/>
          <a:p>
            <a:r>
              <a:rPr lang="en-US" sz="2400" b="1" dirty="0" smtClean="0"/>
              <a:t>SOURCES OF PERFORMANCE INFORMATION</a:t>
            </a:r>
            <a:endParaRPr lang="en-US" b="1"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97839"/>
            <a:ext cx="8915400" cy="3170099"/>
          </a:xfrm>
          <a:prstGeom prst="rect">
            <a:avLst/>
          </a:prstGeom>
        </p:spPr>
        <p:txBody>
          <a:bodyPr wrap="square">
            <a:spAutoFit/>
          </a:bodyPr>
          <a:lstStyle/>
          <a:p>
            <a:pPr algn="just">
              <a:buFont typeface="Arial" pitchFamily="34" charset="0"/>
              <a:buChar char="•"/>
            </a:pPr>
            <a:r>
              <a:rPr lang="en-US" sz="2000" dirty="0" smtClean="0">
                <a:latin typeface="Times New Roman" pitchFamily="18" charset="0"/>
                <a:cs typeface="Times New Roman" pitchFamily="18" charset="0"/>
              </a:rPr>
              <a:t>Single employee is rated by two raters.</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Continuous and personal observation of an employee is    essential   to   make   effective appraisal.</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Rating should be done by an immediate superior in an organization.</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Separate  department  created  for effective appraisal.</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The   rating   is   conveyed   to   the   concerned employee</a:t>
            </a:r>
            <a:r>
              <a:rPr lang="en-US" dirty="0" smtClean="0">
                <a:latin typeface="Times New Roman" pitchFamily="18" charset="0"/>
                <a:cs typeface="Times New Roman" pitchFamily="18" charset="0"/>
              </a:rPr>
              <a:t>.</a:t>
            </a:r>
          </a:p>
        </p:txBody>
      </p:sp>
      <p:sp>
        <p:nvSpPr>
          <p:cNvPr id="3" name="TextBox 2"/>
          <p:cNvSpPr txBox="1"/>
          <p:nvPr/>
        </p:nvSpPr>
        <p:spPr>
          <a:xfrm>
            <a:off x="1371600" y="762000"/>
            <a:ext cx="6494791" cy="523220"/>
          </a:xfrm>
          <a:prstGeom prst="rect">
            <a:avLst/>
          </a:prstGeom>
          <a:noFill/>
        </p:spPr>
        <p:txBody>
          <a:bodyPr wrap="none" rtlCol="0">
            <a:spAutoFit/>
          </a:bodyPr>
          <a:lstStyle/>
          <a:p>
            <a:r>
              <a:rPr lang="en-US" sz="2800" b="1" dirty="0" smtClean="0"/>
              <a:t>PRINCIPLES OF PERFORMANCE APPRAISAL</a:t>
            </a:r>
            <a:endParaRPr lang="en-US" b="1"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709678"/>
            <a:ext cx="9144000" cy="2862322"/>
          </a:xfrm>
          <a:prstGeom prst="rect">
            <a:avLst/>
          </a:prstGeom>
        </p:spPr>
        <p:txBody>
          <a:bodyPr wrap="square">
            <a:spAutoFit/>
          </a:bodyPr>
          <a:lstStyle/>
          <a:p>
            <a:pPr>
              <a:buFont typeface="Arial" pitchFamily="34" charset="0"/>
              <a:buChar char="•"/>
            </a:pPr>
            <a:r>
              <a:rPr lang="en-US" sz="2000" dirty="0" smtClean="0">
                <a:latin typeface="Times New Roman" pitchFamily="18" charset="0"/>
                <a:cs typeface="Times New Roman" pitchFamily="18" charset="0"/>
              </a:rPr>
              <a:t>The plus points of an employee should be recognized.  At the same time, the minus points should not be highlighted too much.</a:t>
            </a:r>
          </a:p>
          <a:p>
            <a:pPr>
              <a:buFont typeface="Arial" pitchFamily="34" charset="0"/>
              <a:buChar char="•"/>
            </a:pPr>
            <a:endParaRPr lang="en-US" sz="2000" dirty="0" smtClean="0">
              <a:latin typeface="Times New Roman" pitchFamily="18" charset="0"/>
              <a:cs typeface="Times New Roman" pitchFamily="18" charset="0"/>
            </a:endParaRPr>
          </a:p>
          <a:p>
            <a:pPr>
              <a:buFont typeface="Arial" pitchFamily="34" charset="0"/>
              <a:buChar char="•"/>
            </a:pPr>
            <a:r>
              <a:rPr lang="en-US" sz="2000" dirty="0" smtClean="0">
                <a:latin typeface="Times New Roman" pitchFamily="18" charset="0"/>
                <a:cs typeface="Times New Roman" pitchFamily="18" charset="0"/>
              </a:rPr>
              <a:t>Management should create confidence in the minds of employees.</a:t>
            </a:r>
          </a:p>
          <a:p>
            <a:pPr>
              <a:buFont typeface="Arial" pitchFamily="34" charset="0"/>
              <a:buChar char="•"/>
            </a:pPr>
            <a:endParaRPr lang="en-US" sz="2000" dirty="0" smtClean="0">
              <a:latin typeface="Times New Roman" pitchFamily="18" charset="0"/>
              <a:cs typeface="Times New Roman" pitchFamily="18" charset="0"/>
            </a:endParaRPr>
          </a:p>
          <a:p>
            <a:pPr>
              <a:buFont typeface="Arial" pitchFamily="34" charset="0"/>
              <a:buChar char="•"/>
            </a:pPr>
            <a:r>
              <a:rPr lang="en-US" sz="2000" dirty="0" smtClean="0">
                <a:latin typeface="Times New Roman" pitchFamily="18" charset="0"/>
                <a:cs typeface="Times New Roman" pitchFamily="18" charset="0"/>
              </a:rPr>
              <a:t> Standard for each job should be determined by the management.</a:t>
            </a:r>
          </a:p>
          <a:p>
            <a:pPr>
              <a:buFont typeface="Arial" pitchFamily="34" charset="0"/>
              <a:buChar char="•"/>
            </a:pPr>
            <a:endParaRPr lang="en-US" sz="2000" dirty="0" smtClean="0">
              <a:latin typeface="Times New Roman" pitchFamily="18" charset="0"/>
              <a:cs typeface="Times New Roman" pitchFamily="18" charset="0"/>
            </a:endParaRPr>
          </a:p>
          <a:p>
            <a:pPr>
              <a:buFont typeface="Arial" pitchFamily="34" charset="0"/>
              <a:buChar char="•"/>
            </a:pPr>
            <a:r>
              <a:rPr lang="en-US" sz="2000" dirty="0" smtClean="0">
                <a:latin typeface="Times New Roman" pitchFamily="18" charset="0"/>
                <a:cs typeface="Times New Roman" pitchFamily="18" charset="0"/>
              </a:rPr>
              <a:t> Separate printed forms should be used for performance appraisal to each job according to the nature of the job.</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hp\Desktop\PMPE IMAGES\AppraisalProcess-495x1024.png"/>
          <p:cNvPicPr>
            <a:picLocks noChangeAspect="1" noChangeArrowheads="1"/>
          </p:cNvPicPr>
          <p:nvPr/>
        </p:nvPicPr>
        <p:blipFill>
          <a:blip r:embed="rId2" cstate="print"/>
          <a:srcRect/>
          <a:stretch>
            <a:fillRect/>
          </a:stretch>
        </p:blipFill>
        <p:spPr bwMode="auto">
          <a:xfrm>
            <a:off x="1524000" y="0"/>
            <a:ext cx="7848600" cy="6858000"/>
          </a:xfrm>
          <a:prstGeom prst="rect">
            <a:avLst/>
          </a:prstGeom>
          <a:noFill/>
        </p:spPr>
      </p:pic>
      <p:sp>
        <p:nvSpPr>
          <p:cNvPr id="3" name="TextBox 2"/>
          <p:cNvSpPr txBox="1"/>
          <p:nvPr/>
        </p:nvSpPr>
        <p:spPr>
          <a:xfrm>
            <a:off x="609600" y="533400"/>
            <a:ext cx="1046440" cy="4953000"/>
          </a:xfrm>
          <a:prstGeom prst="rect">
            <a:avLst/>
          </a:prstGeom>
          <a:noFill/>
        </p:spPr>
        <p:txBody>
          <a:bodyPr vert="vert270" wrap="square" rtlCol="0">
            <a:spAutoFit/>
          </a:bodyPr>
          <a:lstStyle/>
          <a:p>
            <a:pPr algn="ctr"/>
            <a:r>
              <a:rPr lang="en-US" sz="2800" b="1" dirty="0" smtClean="0"/>
              <a:t>PROCESS OF </a:t>
            </a:r>
          </a:p>
          <a:p>
            <a:pPr algn="ctr"/>
            <a:r>
              <a:rPr lang="en-US" sz="2800" b="1" dirty="0" smtClean="0"/>
              <a:t>PERFORMANCE APPRAISAL</a:t>
            </a:r>
            <a:endParaRPr lang="en-US" sz="2800" b="1"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667000"/>
            <a:ext cx="9144000" cy="2246769"/>
          </a:xfrm>
          <a:prstGeom prst="rect">
            <a:avLst/>
          </a:prstGeom>
        </p:spPr>
        <p:txBody>
          <a:bodyPr wrap="square">
            <a:spAutoFit/>
          </a:bodyPr>
          <a:lstStyle/>
          <a:p>
            <a:pPr algn="just">
              <a:buFont typeface="Arial" pitchFamily="34" charset="0"/>
              <a:buChar char="•"/>
            </a:pPr>
            <a:r>
              <a:rPr lang="en-US" sz="2000" dirty="0" smtClean="0">
                <a:latin typeface="Times New Roman" pitchFamily="18" charset="0"/>
                <a:cs typeface="Times New Roman" pitchFamily="18" charset="0"/>
              </a:rPr>
              <a:t>Standards serve as benchmarks against which performance is measured (Pass mark)</a:t>
            </a:r>
          </a:p>
          <a:p>
            <a:pPr algn="just">
              <a:buFont typeface="Arial" pitchFamily="34" charset="0"/>
              <a:buChar char="•"/>
            </a:pPr>
            <a:r>
              <a:rPr lang="en-US" sz="2000" dirty="0" smtClean="0">
                <a:latin typeface="Times New Roman" pitchFamily="18" charset="0"/>
                <a:cs typeface="Times New Roman" pitchFamily="18" charset="0"/>
              </a:rPr>
              <a:t>It should relate to the desired results of each job (Logical)</a:t>
            </a:r>
          </a:p>
          <a:p>
            <a:pPr algn="just">
              <a:buFont typeface="Arial" pitchFamily="34" charset="0"/>
              <a:buChar char="•"/>
            </a:pPr>
            <a:r>
              <a:rPr lang="en-US" sz="2000" dirty="0" smtClean="0">
                <a:latin typeface="Times New Roman" pitchFamily="18" charset="0"/>
                <a:cs typeface="Times New Roman" pitchFamily="18" charset="0"/>
              </a:rPr>
              <a:t>Process begins with the setting up of criteria to be used</a:t>
            </a:r>
          </a:p>
          <a:p>
            <a:pPr algn="just">
              <a:buFont typeface="Arial" pitchFamily="34" charset="0"/>
              <a:buChar char="•"/>
            </a:pPr>
            <a:r>
              <a:rPr lang="en-US" sz="2000" dirty="0" smtClean="0">
                <a:latin typeface="Times New Roman" pitchFamily="18" charset="0"/>
                <a:cs typeface="Times New Roman" pitchFamily="18" charset="0"/>
              </a:rPr>
              <a:t>The criteria should be clear, objective and in writing</a:t>
            </a:r>
          </a:p>
          <a:p>
            <a:pPr algn="just">
              <a:buFont typeface="Arial" pitchFamily="34" charset="0"/>
              <a:buChar char="•"/>
            </a:pPr>
            <a:r>
              <a:rPr lang="en-US" sz="2000" dirty="0" smtClean="0">
                <a:latin typeface="Times New Roman" pitchFamily="18" charset="0"/>
                <a:cs typeface="Times New Roman" pitchFamily="18" charset="0"/>
              </a:rPr>
              <a:t>It should be discussed with the supervisors to ensure that all the relevant factors have been included. </a:t>
            </a:r>
          </a:p>
          <a:p>
            <a:pPr algn="just">
              <a:buFont typeface="Arial" pitchFamily="34" charset="0"/>
              <a:buChar char="•"/>
            </a:pPr>
            <a:r>
              <a:rPr lang="en-US" sz="2000" dirty="0" smtClean="0">
                <a:latin typeface="Times New Roman" pitchFamily="18" charset="0"/>
                <a:cs typeface="Times New Roman" pitchFamily="18" charset="0"/>
              </a:rPr>
              <a:t>The output can be measured properly if the criteria is clear.</a:t>
            </a:r>
            <a:endParaRPr lang="en-US" dirty="0" smtClean="0">
              <a:latin typeface="Times New Roman" pitchFamily="18" charset="0"/>
              <a:cs typeface="Times New Roman" pitchFamily="18" charset="0"/>
            </a:endParaRPr>
          </a:p>
        </p:txBody>
      </p:sp>
      <p:pic>
        <p:nvPicPr>
          <p:cNvPr id="9218" name="Picture 2"/>
          <p:cNvPicPr>
            <a:picLocks noChangeAspect="1" noChangeArrowheads="1"/>
          </p:cNvPicPr>
          <p:nvPr/>
        </p:nvPicPr>
        <p:blipFill>
          <a:blip r:embed="rId2" cstate="print"/>
          <a:srcRect/>
          <a:stretch>
            <a:fillRect/>
          </a:stretch>
        </p:blipFill>
        <p:spPr bwMode="auto">
          <a:xfrm>
            <a:off x="0" y="533400"/>
            <a:ext cx="9144000" cy="1752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p\Desktop\PMPE IMAGES\1(538).png"/>
          <p:cNvPicPr>
            <a:picLocks noChangeAspect="1" noChangeArrowheads="1"/>
          </p:cNvPicPr>
          <p:nvPr/>
        </p:nvPicPr>
        <p:blipFill>
          <a:blip r:embed="rId2" cstate="print"/>
          <a:srcRect/>
          <a:stretch>
            <a:fillRect/>
          </a:stretch>
        </p:blipFill>
        <p:spPr bwMode="auto">
          <a:xfrm>
            <a:off x="1371600" y="0"/>
            <a:ext cx="7772399" cy="6857999"/>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0" y="533400"/>
            <a:ext cx="9144000" cy="1600200"/>
          </a:xfrm>
          <a:prstGeom prst="rect">
            <a:avLst/>
          </a:prstGeom>
          <a:noFill/>
          <a:ln w="9525">
            <a:noFill/>
            <a:miter lim="800000"/>
            <a:headEnd/>
            <a:tailEnd/>
          </a:ln>
          <a:effectLst/>
        </p:spPr>
      </p:pic>
      <p:sp>
        <p:nvSpPr>
          <p:cNvPr id="3" name="Rectangle 2"/>
          <p:cNvSpPr/>
          <p:nvPr/>
        </p:nvSpPr>
        <p:spPr>
          <a:xfrm>
            <a:off x="0" y="2514600"/>
            <a:ext cx="9144000" cy="1938992"/>
          </a:xfrm>
          <a:prstGeom prst="rect">
            <a:avLst/>
          </a:prstGeom>
        </p:spPr>
        <p:txBody>
          <a:bodyPr wrap="square">
            <a:spAutoFit/>
          </a:bodyPr>
          <a:lstStyle/>
          <a:p>
            <a:pPr>
              <a:buFont typeface="Arial" pitchFamily="34" charset="0"/>
              <a:buChar char="•"/>
            </a:pPr>
            <a:r>
              <a:rPr lang="en-US" sz="2000" dirty="0" smtClean="0">
                <a:latin typeface="Times New Roman" pitchFamily="18" charset="0"/>
                <a:cs typeface="Times New Roman" pitchFamily="18" charset="0"/>
              </a:rPr>
              <a:t>The appraiser should prepare job descriptions clearly, help appraise set his goals and targets</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The appraiser offer coaching and guidance to appraise whenever required</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The appraise should be very clear about what he is  doing and why</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0" y="609600"/>
            <a:ext cx="9144000" cy="1524000"/>
          </a:xfrm>
          <a:prstGeom prst="rect">
            <a:avLst/>
          </a:prstGeom>
          <a:noFill/>
          <a:ln w="9525">
            <a:noFill/>
            <a:miter lim="800000"/>
            <a:headEnd/>
            <a:tailEnd/>
          </a:ln>
          <a:effectLst/>
        </p:spPr>
      </p:pic>
      <p:sp>
        <p:nvSpPr>
          <p:cNvPr id="3" name="Rectangle 2"/>
          <p:cNvSpPr/>
          <p:nvPr/>
        </p:nvSpPr>
        <p:spPr>
          <a:xfrm>
            <a:off x="0" y="2438400"/>
            <a:ext cx="9144000" cy="3170099"/>
          </a:xfrm>
          <a:prstGeom prst="rect">
            <a:avLst/>
          </a:prstGeom>
        </p:spPr>
        <p:txBody>
          <a:bodyPr wrap="square">
            <a:spAutoFit/>
          </a:bodyPr>
          <a:lstStyle/>
          <a:p>
            <a:pPr algn="just">
              <a:buFont typeface="Arial" pitchFamily="34" charset="0"/>
              <a:buChar char="•"/>
            </a:pPr>
            <a:r>
              <a:rPr lang="en-US" sz="2000" dirty="0" smtClean="0">
                <a:latin typeface="Times New Roman" pitchFamily="18" charset="0"/>
                <a:cs typeface="Times New Roman" pitchFamily="18" charset="0"/>
              </a:rPr>
              <a:t>Performance measures, must be reliable, and must report on the critical behaviors that determine performance.</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Performance measures may be objective or subjective.</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Objective measures are indications of job performance that can be verified by others and are usually quantitative.</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Subjective measures are ratings that are based on the personal standards or opinions of those doing the evaluation and are not verifiable by others.</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0" y="533400"/>
            <a:ext cx="9144000" cy="1447800"/>
          </a:xfrm>
          <a:prstGeom prst="rect">
            <a:avLst/>
          </a:prstGeom>
          <a:noFill/>
          <a:ln w="9525">
            <a:noFill/>
            <a:miter lim="800000"/>
            <a:headEnd/>
            <a:tailEnd/>
          </a:ln>
          <a:effectLst/>
        </p:spPr>
      </p:pic>
      <p:sp>
        <p:nvSpPr>
          <p:cNvPr id="3" name="Rectangle 2"/>
          <p:cNvSpPr/>
          <p:nvPr/>
        </p:nvSpPr>
        <p:spPr>
          <a:xfrm>
            <a:off x="152400" y="2413338"/>
            <a:ext cx="8991600" cy="1938992"/>
          </a:xfrm>
          <a:prstGeom prst="rect">
            <a:avLst/>
          </a:prstGeom>
        </p:spPr>
        <p:txBody>
          <a:bodyPr wrap="square">
            <a:spAutoFit/>
          </a:bodyPr>
          <a:lstStyle/>
          <a:p>
            <a:pPr algn="just">
              <a:buFont typeface="Arial" pitchFamily="34" charset="0"/>
              <a:buChar char="•"/>
            </a:pPr>
            <a:r>
              <a:rPr lang="en-US" sz="2000" dirty="0" smtClean="0">
                <a:latin typeface="Times New Roman" pitchFamily="18" charset="0"/>
                <a:cs typeface="Times New Roman" pitchFamily="18" charset="0"/>
              </a:rPr>
              <a:t>Actual performance may be better than expected one</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Sometimes the expected performance  may go off the track</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Whatever be the consequences, there is a way to communicate and discuss the final outcome.</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a:stretch>
            <a:fillRect/>
          </a:stretch>
        </p:blipFill>
        <p:spPr bwMode="auto">
          <a:xfrm>
            <a:off x="0" y="381000"/>
            <a:ext cx="9144000" cy="1676400"/>
          </a:xfrm>
          <a:prstGeom prst="rect">
            <a:avLst/>
          </a:prstGeom>
          <a:noFill/>
          <a:ln w="9525">
            <a:noFill/>
            <a:miter lim="800000"/>
            <a:headEnd/>
            <a:tailEnd/>
          </a:ln>
          <a:effectLst/>
        </p:spPr>
      </p:pic>
      <p:sp>
        <p:nvSpPr>
          <p:cNvPr id="3" name="Rectangle 2"/>
          <p:cNvSpPr/>
          <p:nvPr/>
        </p:nvSpPr>
        <p:spPr>
          <a:xfrm>
            <a:off x="0" y="2743200"/>
            <a:ext cx="9144000" cy="1938992"/>
          </a:xfrm>
          <a:prstGeom prst="rect">
            <a:avLst/>
          </a:prstGeom>
        </p:spPr>
        <p:txBody>
          <a:bodyPr wrap="square">
            <a:spAutoFit/>
          </a:bodyPr>
          <a:lstStyle/>
          <a:p>
            <a:pPr algn="just">
              <a:buFont typeface="Arial" pitchFamily="34" charset="0"/>
              <a:buChar char="•"/>
            </a:pPr>
            <a:r>
              <a:rPr lang="en-US" sz="2000" dirty="0" smtClean="0">
                <a:latin typeface="Times New Roman" pitchFamily="18" charset="0"/>
                <a:cs typeface="Times New Roman" pitchFamily="18" charset="0"/>
              </a:rPr>
              <a:t>The results of the appraisal are communicated  and discussed with the employees.  Along with the deviations, the reasons behind are also analyzed and discussed.</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Discussion will enable an employee to know his weakness and strengths</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Therefore, he will be motivated and improve himself.</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srcRect/>
          <a:stretch>
            <a:fillRect/>
          </a:stretch>
        </p:blipFill>
        <p:spPr bwMode="auto">
          <a:xfrm>
            <a:off x="0" y="533400"/>
            <a:ext cx="9144000" cy="1447800"/>
          </a:xfrm>
          <a:prstGeom prst="rect">
            <a:avLst/>
          </a:prstGeom>
          <a:noFill/>
          <a:ln w="9525">
            <a:noFill/>
            <a:miter lim="800000"/>
            <a:headEnd/>
            <a:tailEnd/>
          </a:ln>
          <a:effectLst/>
        </p:spPr>
      </p:pic>
      <p:sp>
        <p:nvSpPr>
          <p:cNvPr id="3" name="Rectangle 2"/>
          <p:cNvSpPr/>
          <p:nvPr/>
        </p:nvSpPr>
        <p:spPr>
          <a:xfrm>
            <a:off x="0" y="2828836"/>
            <a:ext cx="9144000" cy="1015663"/>
          </a:xfrm>
          <a:prstGeom prst="rect">
            <a:avLst/>
          </a:prstGeom>
        </p:spPr>
        <p:txBody>
          <a:bodyPr wrap="square">
            <a:spAutoFit/>
          </a:bodyPr>
          <a:lstStyle/>
          <a:p>
            <a:pPr algn="just">
              <a:buFont typeface="Arial" pitchFamily="34" charset="0"/>
              <a:buChar char="•"/>
            </a:pPr>
            <a:r>
              <a:rPr lang="en-US" sz="2000" dirty="0" smtClean="0">
                <a:latin typeface="Times New Roman" pitchFamily="18" charset="0"/>
                <a:cs typeface="Times New Roman" pitchFamily="18" charset="0"/>
              </a:rPr>
              <a:t>The steps required to improve performance are identified and initiated. </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Training, coaching, counseling, etc given that help to improve performance.</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hp\Desktop\PMPE IMAGES\Importance-of-Performance-Appraisal-2.png"/>
          <p:cNvPicPr>
            <a:picLocks noChangeAspect="1" noChangeArrowheads="1"/>
          </p:cNvPicPr>
          <p:nvPr/>
        </p:nvPicPr>
        <p:blipFill>
          <a:blip r:embed="rId2" cstate="print"/>
          <a:srcRect/>
          <a:stretch>
            <a:fillRect/>
          </a:stretch>
        </p:blipFill>
        <p:spPr bwMode="auto">
          <a:xfrm>
            <a:off x="0" y="0"/>
            <a:ext cx="9144000" cy="2667000"/>
          </a:xfrm>
          <a:prstGeom prst="rect">
            <a:avLst/>
          </a:prstGeom>
          <a:noFill/>
        </p:spPr>
      </p:pic>
      <p:sp>
        <p:nvSpPr>
          <p:cNvPr id="4" name="Content Placeholder 2"/>
          <p:cNvSpPr txBox="1">
            <a:spLocks/>
          </p:cNvSpPr>
          <p:nvPr/>
        </p:nvSpPr>
        <p:spPr>
          <a:xfrm>
            <a:off x="228600" y="2686050"/>
            <a:ext cx="8458200" cy="3486150"/>
          </a:xfrm>
          <a:prstGeom prst="rect">
            <a:avLst/>
          </a:prstGeom>
        </p:spPr>
        <p:txBody>
          <a:bodyPr>
            <a:normAutofit fontScale="25000" lnSpcReduction="20000"/>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8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80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The appraisal boosts the morale of the employees</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80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It motivates them to work more  </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80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It help to analyze an individual’s performance  and their role </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80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It is the best way to identify the weak areas and the strength areas of the employee.</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80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It establishes a merit-based system that motivates the employees to put their best forward  </a:t>
            </a:r>
          </a:p>
          <a:p>
            <a:pPr marL="342900" marR="0" lvl="0" indent="-342900" algn="just" defTabSz="914400" rtl="0" eaLnBrk="1" fontAlgn="auto" latinLnBrk="0" hangingPunct="1">
              <a:lnSpc>
                <a:spcPct val="100000"/>
              </a:lnSpc>
              <a:spcBef>
                <a:spcPct val="20000"/>
              </a:spcBef>
              <a:spcAft>
                <a:spcPts val="0"/>
              </a:spcAft>
              <a:buClrTx/>
              <a:buSzTx/>
              <a:buFontTx/>
              <a:buNone/>
              <a:tabLst/>
              <a:defRPr/>
            </a:pPr>
            <a:r>
              <a:rPr kumimoji="0" lang="en-US" sz="80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p>
          <a:p>
            <a:pPr marL="342900" marR="0" lvl="0" indent="-342900" algn="just" defTabSz="914400" rtl="0" eaLnBrk="1" fontAlgn="auto" latinLnBrk="0" hangingPunct="1">
              <a:lnSpc>
                <a:spcPct val="100000"/>
              </a:lnSpc>
              <a:spcBef>
                <a:spcPct val="20000"/>
              </a:spcBef>
              <a:spcAft>
                <a:spcPts val="0"/>
              </a:spcAft>
              <a:buClrTx/>
              <a:buSzTx/>
              <a:buFontTx/>
              <a:buNone/>
              <a:tabLst/>
              <a:defRPr/>
            </a:pPr>
            <a:r>
              <a:rPr kumimoji="0" lang="en-US" sz="8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TextBox 4"/>
          <p:cNvSpPr txBox="1"/>
          <p:nvPr/>
        </p:nvSpPr>
        <p:spPr>
          <a:xfrm>
            <a:off x="6553200" y="5638800"/>
            <a:ext cx="1297471" cy="461665"/>
          </a:xfrm>
          <a:prstGeom prst="rect">
            <a:avLst/>
          </a:prstGeom>
          <a:noFill/>
        </p:spPr>
        <p:txBody>
          <a:bodyPr wrap="none" rtlCol="0">
            <a:spAutoFit/>
          </a:bodyPr>
          <a:lstStyle/>
          <a:p>
            <a:r>
              <a:rPr lang="en-US" sz="2400" b="1" dirty="0" smtClean="0"/>
              <a:t>Conti……</a:t>
            </a:r>
            <a:endParaRPr lang="en-US" b="1"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43200"/>
            <a:ext cx="9144000" cy="2554545"/>
          </a:xfrm>
          <a:prstGeom prst="rect">
            <a:avLst/>
          </a:prstGeom>
        </p:spPr>
        <p:txBody>
          <a:bodyPr wrap="square">
            <a:spAutoFit/>
          </a:bodyPr>
          <a:lstStyle/>
          <a:p>
            <a:pPr algn="just">
              <a:buFont typeface="Arial" pitchFamily="34" charset="0"/>
              <a:buChar char="•"/>
            </a:pPr>
            <a:r>
              <a:rPr lang="en-US" sz="2000" dirty="0" smtClean="0">
                <a:latin typeface="Times New Roman" pitchFamily="18" charset="0"/>
                <a:cs typeface="Times New Roman" pitchFamily="18" charset="0"/>
              </a:rPr>
              <a:t>It provide a systematic approach for reaching out to the management for clearing out expectations and to have discussions about future plans.  </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It is  a effective way to promote employees based on their performances.  </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It is used to scale the level of contribution  of employees in the business</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It is  used to provide fair salary and job rotation</a:t>
            </a:r>
            <a:endParaRPr lang="en-US" sz="2000" dirty="0"/>
          </a:p>
        </p:txBody>
      </p:sp>
      <p:pic>
        <p:nvPicPr>
          <p:cNvPr id="4" name="Picture 2" descr="C:\Users\hp\Desktop\PMPE IMAGES\Importance-of-Performance-Appraisal-2.png"/>
          <p:cNvPicPr>
            <a:picLocks noChangeAspect="1" noChangeArrowheads="1"/>
          </p:cNvPicPr>
          <p:nvPr/>
        </p:nvPicPr>
        <p:blipFill>
          <a:blip r:embed="rId2" cstate="print"/>
          <a:srcRect/>
          <a:stretch>
            <a:fillRect/>
          </a:stretch>
        </p:blipFill>
        <p:spPr bwMode="auto">
          <a:xfrm>
            <a:off x="0" y="0"/>
            <a:ext cx="9144000" cy="2667000"/>
          </a:xfrm>
          <a:prstGeom prst="rect">
            <a:avLst/>
          </a:prstGeom>
          <a:noFill/>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209800"/>
            <a:ext cx="8915400" cy="3170099"/>
          </a:xfrm>
          <a:prstGeom prst="rect">
            <a:avLst/>
          </a:prstGeom>
        </p:spPr>
        <p:txBody>
          <a:bodyPr wrap="square">
            <a:spAutoFit/>
          </a:bodyPr>
          <a:lstStyle/>
          <a:p>
            <a:pPr algn="just">
              <a:buFont typeface="Arial" pitchFamily="34" charset="0"/>
              <a:buChar char="•"/>
            </a:pPr>
            <a:r>
              <a:rPr lang="en-US" sz="2000" dirty="0" smtClean="0">
                <a:latin typeface="Times New Roman" pitchFamily="18" charset="0"/>
                <a:cs typeface="Times New Roman" pitchFamily="18" charset="0"/>
              </a:rPr>
              <a:t>To create and maintain a satisfactory level of performance.</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To effect promotions based on competence and performance.</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To assess the training and development needs of employees.</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To let the employees know where they stand in so far as their performance is concerned.</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To improve communication between superior and subordinate.</a:t>
            </a:r>
          </a:p>
        </p:txBody>
      </p:sp>
      <p:pic>
        <p:nvPicPr>
          <p:cNvPr id="3" name="Picture 2" descr="C:\Users\hp\Desktop\PMPE IMAGES\3bz165959977.jpg"/>
          <p:cNvPicPr>
            <a:picLocks noChangeAspect="1" noChangeArrowheads="1"/>
          </p:cNvPicPr>
          <p:nvPr/>
        </p:nvPicPr>
        <p:blipFill>
          <a:blip r:embed="rId2" cstate="print"/>
          <a:srcRect/>
          <a:stretch>
            <a:fillRect/>
          </a:stretch>
        </p:blipFill>
        <p:spPr bwMode="auto">
          <a:xfrm>
            <a:off x="0" y="0"/>
            <a:ext cx="9144000" cy="2110625"/>
          </a:xfrm>
          <a:prstGeom prst="rect">
            <a:avLst/>
          </a:prstGeom>
          <a:noFill/>
        </p:spPr>
      </p:pic>
      <p:sp>
        <p:nvSpPr>
          <p:cNvPr id="4" name="TextBox 3"/>
          <p:cNvSpPr txBox="1"/>
          <p:nvPr/>
        </p:nvSpPr>
        <p:spPr>
          <a:xfrm>
            <a:off x="1371600" y="457200"/>
            <a:ext cx="5951822" cy="1323439"/>
          </a:xfrm>
          <a:prstGeom prst="rect">
            <a:avLst/>
          </a:prstGeom>
          <a:noFill/>
        </p:spPr>
        <p:txBody>
          <a:bodyPr wrap="none" rtlCol="0">
            <a:spAutoFit/>
          </a:bodyPr>
          <a:lstStyle/>
          <a:p>
            <a:pPr algn="ctr"/>
            <a:r>
              <a:rPr lang="en-US" sz="4000" b="1" dirty="0" smtClean="0">
                <a:solidFill>
                  <a:schemeClr val="bg1"/>
                </a:solidFill>
              </a:rPr>
              <a:t>OBJECTIVES OF </a:t>
            </a:r>
          </a:p>
          <a:p>
            <a:pPr algn="ctr"/>
            <a:r>
              <a:rPr lang="en-US" sz="4000" b="1" dirty="0" smtClean="0">
                <a:solidFill>
                  <a:schemeClr val="bg1"/>
                </a:solidFill>
              </a:rPr>
              <a:t>PERFORMANCE APPRAISAL</a:t>
            </a:r>
            <a:endParaRPr lang="en-US" b="1" dirty="0">
              <a:solidFill>
                <a:schemeClr val="bg1"/>
              </a:solidFill>
            </a:endParaRPr>
          </a:p>
        </p:txBody>
      </p:sp>
      <p:sp>
        <p:nvSpPr>
          <p:cNvPr id="6" name="TextBox 5"/>
          <p:cNvSpPr txBox="1"/>
          <p:nvPr/>
        </p:nvSpPr>
        <p:spPr>
          <a:xfrm>
            <a:off x="6553200" y="5638800"/>
            <a:ext cx="1297471" cy="461665"/>
          </a:xfrm>
          <a:prstGeom prst="rect">
            <a:avLst/>
          </a:prstGeom>
          <a:noFill/>
        </p:spPr>
        <p:txBody>
          <a:bodyPr wrap="none" rtlCol="0">
            <a:spAutoFit/>
          </a:bodyPr>
          <a:lstStyle/>
          <a:p>
            <a:r>
              <a:rPr lang="en-US" sz="2400" b="1" dirty="0" smtClean="0"/>
              <a:t>Conti……</a:t>
            </a:r>
            <a:endParaRPr lang="en-US" b="1"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407384"/>
            <a:ext cx="9144000" cy="2554545"/>
          </a:xfrm>
          <a:prstGeom prst="rect">
            <a:avLst/>
          </a:prstGeom>
        </p:spPr>
        <p:txBody>
          <a:bodyPr wrap="square">
            <a:spAutoFit/>
          </a:bodyPr>
          <a:lstStyle/>
          <a:p>
            <a:pPr algn="just">
              <a:buFont typeface="Arial" pitchFamily="34" charset="0"/>
              <a:buChar char="•"/>
            </a:pPr>
            <a:r>
              <a:rPr lang="en-US" sz="2000" dirty="0" smtClean="0">
                <a:latin typeface="Times New Roman" pitchFamily="18" charset="0"/>
                <a:cs typeface="Times New Roman" pitchFamily="18" charset="0"/>
              </a:rPr>
              <a:t>To determine whether HR programs such as selection, training and transfers have been effective or not.</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To facilitate fair and equitable compensation based on performance.</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To help the superiors to have a proper understanding about their subordinates.</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To provide information for making decisions regarding layoff, retrenchment, etc.</a:t>
            </a:r>
            <a:endParaRPr lang="en-US" dirty="0" smtClean="0">
              <a:latin typeface="Times New Roman" pitchFamily="18" charset="0"/>
              <a:cs typeface="Times New Roman" pitchFamily="18" charset="0"/>
            </a:endParaRPr>
          </a:p>
        </p:txBody>
      </p:sp>
      <p:pic>
        <p:nvPicPr>
          <p:cNvPr id="3" name="Picture 2" descr="C:\Users\hp\Desktop\PMPE IMAGES\3bz165959977.jpg"/>
          <p:cNvPicPr>
            <a:picLocks noChangeAspect="1" noChangeArrowheads="1"/>
          </p:cNvPicPr>
          <p:nvPr/>
        </p:nvPicPr>
        <p:blipFill>
          <a:blip r:embed="rId2" cstate="print"/>
          <a:srcRect/>
          <a:stretch>
            <a:fillRect/>
          </a:stretch>
        </p:blipFill>
        <p:spPr bwMode="auto">
          <a:xfrm>
            <a:off x="0" y="0"/>
            <a:ext cx="9144000" cy="2110625"/>
          </a:xfrm>
          <a:prstGeom prst="rect">
            <a:avLst/>
          </a:prstGeom>
          <a:noFill/>
        </p:spPr>
      </p:pic>
      <p:sp>
        <p:nvSpPr>
          <p:cNvPr id="4" name="TextBox 3"/>
          <p:cNvSpPr txBox="1"/>
          <p:nvPr/>
        </p:nvSpPr>
        <p:spPr>
          <a:xfrm>
            <a:off x="1371600" y="457200"/>
            <a:ext cx="5951822" cy="1323439"/>
          </a:xfrm>
          <a:prstGeom prst="rect">
            <a:avLst/>
          </a:prstGeom>
          <a:noFill/>
        </p:spPr>
        <p:txBody>
          <a:bodyPr wrap="none" rtlCol="0">
            <a:spAutoFit/>
          </a:bodyPr>
          <a:lstStyle/>
          <a:p>
            <a:pPr algn="ctr"/>
            <a:r>
              <a:rPr lang="en-US" sz="4000" b="1" dirty="0" smtClean="0">
                <a:solidFill>
                  <a:schemeClr val="bg1"/>
                </a:solidFill>
              </a:rPr>
              <a:t>OBJECTIVES OF </a:t>
            </a:r>
          </a:p>
          <a:p>
            <a:pPr algn="ctr"/>
            <a:r>
              <a:rPr lang="en-US" sz="4000" b="1" dirty="0" smtClean="0">
                <a:solidFill>
                  <a:schemeClr val="bg1"/>
                </a:solidFill>
              </a:rPr>
              <a:t>PERFORMANCE APPRAISAL</a:t>
            </a:r>
            <a:endParaRPr lang="en-US" b="1" dirty="0">
              <a:solidFill>
                <a:schemeClr val="bg1"/>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a:xfrm>
            <a:off x="1466850" y="2057400"/>
            <a:ext cx="7143750" cy="4572000"/>
          </a:xfrm>
          <a:prstGeom prst="rect">
            <a:avLst/>
          </a:prstGeom>
          <a:noFill/>
        </p:spPr>
      </p:pic>
      <p:pic>
        <p:nvPicPr>
          <p:cNvPr id="16386" name="Picture 2" descr="C:\Users\hp\Desktop\PMPE IMAGES\teal-bumpy-header.jpg"/>
          <p:cNvPicPr>
            <a:picLocks noChangeAspect="1" noChangeArrowheads="1"/>
          </p:cNvPicPr>
          <p:nvPr/>
        </p:nvPicPr>
        <p:blipFill>
          <a:blip r:embed="rId3" cstate="print"/>
          <a:srcRect/>
          <a:stretch>
            <a:fillRect/>
          </a:stretch>
        </p:blipFill>
        <p:spPr bwMode="auto">
          <a:xfrm>
            <a:off x="0" y="0"/>
            <a:ext cx="9144000" cy="1866900"/>
          </a:xfrm>
          <a:prstGeom prst="rect">
            <a:avLst/>
          </a:prstGeom>
          <a:noFill/>
        </p:spPr>
      </p:pic>
      <p:sp>
        <p:nvSpPr>
          <p:cNvPr id="4" name="TextBox 3"/>
          <p:cNvSpPr txBox="1"/>
          <p:nvPr/>
        </p:nvSpPr>
        <p:spPr>
          <a:xfrm>
            <a:off x="0" y="381000"/>
            <a:ext cx="9144000" cy="584775"/>
          </a:xfrm>
          <a:prstGeom prst="rect">
            <a:avLst/>
          </a:prstGeom>
          <a:noFill/>
        </p:spPr>
        <p:txBody>
          <a:bodyPr wrap="square" rtlCol="0">
            <a:spAutoFit/>
          </a:bodyPr>
          <a:lstStyle/>
          <a:p>
            <a:pPr algn="ctr"/>
            <a:r>
              <a:rPr lang="en-US" sz="3200" b="1" dirty="0" smtClean="0"/>
              <a:t>DIFFERENT METHODS OF PERFORMANCE APPRAISAL</a:t>
            </a:r>
            <a:endParaRPr lang="en-US" b="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219200"/>
            <a:ext cx="9144000" cy="1015663"/>
          </a:xfrm>
          <a:prstGeom prst="rect">
            <a:avLst/>
          </a:prstGeom>
        </p:spPr>
        <p:txBody>
          <a:bodyPr wrap="square">
            <a:spAutoFit/>
          </a:bodyPr>
          <a:lstStyle/>
          <a:p>
            <a:pPr algn="just"/>
            <a:r>
              <a:rPr lang="en-US" sz="2000" dirty="0" smtClean="0"/>
              <a:t>	 A sole proprietorship is the oldest and the most common form of business. It is a one-man organization where a single individual owns, manages and controls the business.</a:t>
            </a:r>
          </a:p>
        </p:txBody>
      </p:sp>
      <p:pic>
        <p:nvPicPr>
          <p:cNvPr id="4" name="Picture 2" descr="C:\Users\hp\Desktop\PMPE IMAGES\download (6).jpg"/>
          <p:cNvPicPr>
            <a:picLocks noChangeAspect="1" noChangeArrowheads="1"/>
          </p:cNvPicPr>
          <p:nvPr/>
        </p:nvPicPr>
        <p:blipFill>
          <a:blip r:embed="rId2" cstate="print"/>
          <a:srcRect/>
          <a:stretch>
            <a:fillRect/>
          </a:stretch>
        </p:blipFill>
        <p:spPr bwMode="auto">
          <a:xfrm>
            <a:off x="2209800" y="0"/>
            <a:ext cx="4343400" cy="1038225"/>
          </a:xfrm>
          <a:prstGeom prst="rect">
            <a:avLst/>
          </a:prstGeom>
          <a:noFill/>
        </p:spPr>
      </p:pic>
      <p:sp>
        <p:nvSpPr>
          <p:cNvPr id="5" name="TextBox 4"/>
          <p:cNvSpPr txBox="1"/>
          <p:nvPr/>
        </p:nvSpPr>
        <p:spPr>
          <a:xfrm>
            <a:off x="0" y="2438400"/>
            <a:ext cx="9144000" cy="461665"/>
          </a:xfrm>
          <a:prstGeom prst="rect">
            <a:avLst/>
          </a:prstGeom>
          <a:noFill/>
        </p:spPr>
        <p:txBody>
          <a:bodyPr wrap="square" rtlCol="0">
            <a:spAutoFit/>
          </a:bodyPr>
          <a:lstStyle/>
          <a:p>
            <a:r>
              <a:rPr lang="en-US" sz="2400" b="1" dirty="0" smtClean="0"/>
              <a:t>CHARACTERISTICS OF SOLE PROPRIETORSHIP:</a:t>
            </a:r>
            <a:endParaRPr lang="en-US" b="1" dirty="0"/>
          </a:p>
        </p:txBody>
      </p:sp>
      <p:pic>
        <p:nvPicPr>
          <p:cNvPr id="2051" name="Picture 3" descr="C:\Users\hp\Desktop\PMPE IMAGES\sole-proprietor.jpg"/>
          <p:cNvPicPr>
            <a:picLocks noChangeAspect="1" noChangeArrowheads="1"/>
          </p:cNvPicPr>
          <p:nvPr/>
        </p:nvPicPr>
        <p:blipFill>
          <a:blip r:embed="rId3" cstate="print"/>
          <a:srcRect/>
          <a:stretch>
            <a:fillRect/>
          </a:stretch>
        </p:blipFill>
        <p:spPr bwMode="auto">
          <a:xfrm>
            <a:off x="2209800" y="3048000"/>
            <a:ext cx="6934200" cy="3810000"/>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14600"/>
            <a:ext cx="9144000" cy="2554545"/>
          </a:xfrm>
          <a:prstGeom prst="rect">
            <a:avLst/>
          </a:prstGeom>
        </p:spPr>
        <p:txBody>
          <a:bodyPr wrap="square">
            <a:spAutoFit/>
          </a:bodyPr>
          <a:lstStyle/>
          <a:p>
            <a:pPr marL="60325" indent="-60325" algn="just">
              <a:buFont typeface="Arial" pitchFamily="34" charset="0"/>
              <a:buChar char="•"/>
              <a:defRPr/>
            </a:pPr>
            <a:r>
              <a:rPr lang="en-US" sz="2000" dirty="0" smtClean="0">
                <a:latin typeface="Times New Roman" pitchFamily="18" charset="0"/>
                <a:cs typeface="Times New Roman" pitchFamily="18" charset="0"/>
              </a:rPr>
              <a:t>This is the simplest  popular technique</a:t>
            </a:r>
          </a:p>
          <a:p>
            <a:pPr algn="just">
              <a:buFont typeface="Arial" pitchFamily="34" charset="0"/>
              <a:buChar char="•"/>
              <a:defRPr/>
            </a:pPr>
            <a:r>
              <a:rPr lang="en-US" sz="2000" dirty="0" smtClean="0">
                <a:latin typeface="Times New Roman" pitchFamily="18" charset="0"/>
                <a:cs typeface="Times New Roman" pitchFamily="18" charset="0"/>
              </a:rPr>
              <a:t>This consists of several numerical scales, (</a:t>
            </a:r>
            <a:r>
              <a:rPr lang="en-US" sz="2000" dirty="0" err="1" smtClean="0">
                <a:latin typeface="Times New Roman" pitchFamily="18" charset="0"/>
                <a:cs typeface="Times New Roman" pitchFamily="18" charset="0"/>
              </a:rPr>
              <a:t>Likert's</a:t>
            </a:r>
            <a:r>
              <a:rPr lang="en-US" sz="2000" dirty="0" smtClean="0">
                <a:latin typeface="Times New Roman" pitchFamily="18" charset="0"/>
                <a:cs typeface="Times New Roman" pitchFamily="18" charset="0"/>
              </a:rPr>
              <a:t>)</a:t>
            </a:r>
          </a:p>
          <a:p>
            <a:pPr algn="just">
              <a:buFont typeface="Arial" pitchFamily="34" charset="0"/>
              <a:buChar char="•"/>
              <a:defRPr/>
            </a:pPr>
            <a:r>
              <a:rPr lang="en-US" sz="2000" dirty="0" smtClean="0">
                <a:latin typeface="Times New Roman" pitchFamily="18" charset="0"/>
                <a:cs typeface="Times New Roman" pitchFamily="18" charset="0"/>
              </a:rPr>
              <a:t>Each representing a job related performance criterion such as dependability, initiative, output , attendance, attitude, co-operation and the like. </a:t>
            </a:r>
          </a:p>
          <a:p>
            <a:pPr algn="just">
              <a:buFont typeface="Arial" pitchFamily="34" charset="0"/>
              <a:buChar char="•"/>
              <a:defRPr/>
            </a:pPr>
            <a:r>
              <a:rPr lang="en-US" sz="2000" dirty="0" smtClean="0">
                <a:latin typeface="Times New Roman" pitchFamily="18" charset="0"/>
                <a:cs typeface="Times New Roman" pitchFamily="18" charset="0"/>
              </a:rPr>
              <a:t>Excellent to poor performance level, and then computes the employees total numerical score.</a:t>
            </a:r>
          </a:p>
          <a:p>
            <a:pPr algn="just">
              <a:buFont typeface="Arial" pitchFamily="34" charset="0"/>
              <a:buChar char="•"/>
              <a:defRPr/>
            </a:pPr>
            <a:r>
              <a:rPr lang="en-US" sz="2000" dirty="0" smtClean="0">
                <a:latin typeface="Times New Roman" pitchFamily="18" charset="0"/>
                <a:cs typeface="Times New Roman" pitchFamily="18" charset="0"/>
              </a:rPr>
              <a:t>This method is easy to use, and low cast, large no. of employees can be evaluated in short time.</a:t>
            </a:r>
            <a:endParaRPr lang="en-US" dirty="0" smtClean="0">
              <a:latin typeface="Times New Roman" pitchFamily="18" charset="0"/>
              <a:cs typeface="Times New Roman" pitchFamily="18" charset="0"/>
            </a:endParaRP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866900"/>
          </a:xfrm>
          <a:prstGeom prst="rect">
            <a:avLst/>
          </a:prstGeom>
          <a:noFill/>
        </p:spPr>
      </p:pic>
      <p:sp>
        <p:nvSpPr>
          <p:cNvPr id="4" name="TextBox 3"/>
          <p:cNvSpPr txBox="1"/>
          <p:nvPr/>
        </p:nvSpPr>
        <p:spPr>
          <a:xfrm>
            <a:off x="2057400" y="914400"/>
            <a:ext cx="4265911" cy="646331"/>
          </a:xfrm>
          <a:prstGeom prst="rect">
            <a:avLst/>
          </a:prstGeom>
          <a:noFill/>
        </p:spPr>
        <p:txBody>
          <a:bodyPr wrap="none" rtlCol="0">
            <a:spAutoFit/>
          </a:bodyPr>
          <a:lstStyle/>
          <a:p>
            <a:r>
              <a:rPr lang="en-US" sz="3200" b="1" dirty="0" smtClean="0"/>
              <a:t>RATING</a:t>
            </a:r>
            <a:r>
              <a:rPr lang="en-US" sz="3600" b="1" dirty="0" smtClean="0"/>
              <a:t> </a:t>
            </a:r>
            <a:r>
              <a:rPr lang="en-US" sz="3200" b="1" dirty="0" smtClean="0"/>
              <a:t>SCALE METHOD</a:t>
            </a:r>
            <a:endParaRPr lang="en-US" sz="1600" b="1"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cstate="print"/>
          <a:srcRect/>
          <a:stretch>
            <a:fillRect/>
          </a:stretch>
        </p:blipFill>
        <p:spPr>
          <a:xfrm>
            <a:off x="1676400" y="838200"/>
            <a:ext cx="7467600" cy="6019800"/>
          </a:xfrm>
          <a:prstGeom prst="rect">
            <a:avLst/>
          </a:prstGeom>
          <a:noFill/>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51837"/>
            <a:ext cx="9144000" cy="1631216"/>
          </a:xfrm>
          <a:prstGeom prst="rect">
            <a:avLst/>
          </a:prstGeom>
        </p:spPr>
        <p:txBody>
          <a:bodyPr wrap="square">
            <a:spAutoFit/>
          </a:bodyPr>
          <a:lstStyle/>
          <a:p>
            <a:pPr algn="just">
              <a:buFont typeface="Arial" pitchFamily="34" charset="0"/>
              <a:buChar char="•"/>
            </a:pPr>
            <a:r>
              <a:rPr lang="en-US" sz="2000" dirty="0" smtClean="0">
                <a:latin typeface="Times New Roman" pitchFamily="18" charset="0"/>
                <a:cs typeface="Times New Roman" pitchFamily="18" charset="0"/>
              </a:rPr>
              <a:t>List of statements on the traits of the employee and his job is prepared in two columns, a ‘YES’ column and a ‘NO’ column.</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The rater should tick the yes column if the answer positive and in ‘NO’ column if the answer is negative.</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866900"/>
          </a:xfrm>
          <a:prstGeom prst="rect">
            <a:avLst/>
          </a:prstGeom>
          <a:noFill/>
        </p:spPr>
      </p:pic>
      <p:sp>
        <p:nvSpPr>
          <p:cNvPr id="4" name="TextBox 3"/>
          <p:cNvSpPr txBox="1"/>
          <p:nvPr/>
        </p:nvSpPr>
        <p:spPr>
          <a:xfrm>
            <a:off x="2667000" y="838200"/>
            <a:ext cx="3625864" cy="584775"/>
          </a:xfrm>
          <a:prstGeom prst="rect">
            <a:avLst/>
          </a:prstGeom>
          <a:noFill/>
        </p:spPr>
        <p:txBody>
          <a:bodyPr wrap="none" rtlCol="0">
            <a:spAutoFit/>
          </a:bodyPr>
          <a:lstStyle/>
          <a:p>
            <a:r>
              <a:rPr lang="en-US" sz="3200" b="1" dirty="0" smtClean="0"/>
              <a:t>CHECKLIST METHOD</a:t>
            </a:r>
            <a:endParaRPr lang="en-US" b="1"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cstate="print"/>
          <a:srcRect/>
          <a:stretch>
            <a:fillRect/>
          </a:stretch>
        </p:blipFill>
        <p:spPr>
          <a:xfrm>
            <a:off x="1752599" y="609600"/>
            <a:ext cx="7191375" cy="6019799"/>
          </a:xfrm>
          <a:prstGeom prst="rect">
            <a:avLst/>
          </a:prstGeom>
          <a:noFill/>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209800"/>
            <a:ext cx="9144000" cy="2185214"/>
          </a:xfrm>
          <a:prstGeom prst="rect">
            <a:avLst/>
          </a:prstGeom>
        </p:spPr>
        <p:txBody>
          <a:bodyPr wrap="square">
            <a:spAutoFit/>
          </a:bodyPr>
          <a:lstStyle/>
          <a:p>
            <a:pPr algn="just">
              <a:buFont typeface="Arial" pitchFamily="34" charset="0"/>
              <a:buChar char="•"/>
            </a:pPr>
            <a:r>
              <a:rPr lang="en-US" sz="2000" dirty="0" smtClean="0">
                <a:latin typeface="Times New Roman" pitchFamily="18" charset="0"/>
                <a:cs typeface="Times New Roman" pitchFamily="18" charset="0"/>
              </a:rPr>
              <a:t>The rater is given a series of statements about an employee. These statements are arranged in blocks of two or more.</a:t>
            </a:r>
          </a:p>
          <a:p>
            <a:pPr marL="457200" indent="-457200"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The rater indicates which statement is most or least descriptive of the employee. </a:t>
            </a:r>
          </a:p>
          <a:p>
            <a:pPr marL="457200" indent="-457200"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The rater is expected to select the statements that describe the employee.</a:t>
            </a:r>
            <a:endParaRPr lang="en-US" dirty="0" smtClean="0">
              <a:latin typeface="Times New Roman" pitchFamily="18" charset="0"/>
              <a:cs typeface="Times New Roman" pitchFamily="18" charset="0"/>
            </a:endParaRPr>
          </a:p>
          <a:p>
            <a:pPr marL="457200" indent="-457200">
              <a:buFont typeface="Arial" pitchFamily="34" charset="0"/>
              <a:buChar char="•"/>
            </a:pPr>
            <a:endParaRPr lang="en-US" sz="1600" dirty="0" smtClean="0"/>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866900"/>
          </a:xfrm>
          <a:prstGeom prst="rect">
            <a:avLst/>
          </a:prstGeom>
          <a:noFill/>
        </p:spPr>
      </p:pic>
      <p:sp>
        <p:nvSpPr>
          <p:cNvPr id="4" name="TextBox 3"/>
          <p:cNvSpPr txBox="1"/>
          <p:nvPr/>
        </p:nvSpPr>
        <p:spPr>
          <a:xfrm>
            <a:off x="2362200" y="914400"/>
            <a:ext cx="4578882" cy="584775"/>
          </a:xfrm>
          <a:prstGeom prst="rect">
            <a:avLst/>
          </a:prstGeom>
          <a:noFill/>
        </p:spPr>
        <p:txBody>
          <a:bodyPr wrap="none" rtlCol="0">
            <a:spAutoFit/>
          </a:bodyPr>
          <a:lstStyle/>
          <a:p>
            <a:r>
              <a:rPr lang="en-US" sz="3200" b="1" dirty="0" smtClean="0"/>
              <a:t>FORCED CHOICE METHOD</a:t>
            </a:r>
            <a:endParaRPr lang="en-US" sz="3200" b="1" dirty="0"/>
          </a:p>
        </p:txBody>
      </p:sp>
      <p:pic>
        <p:nvPicPr>
          <p:cNvPr id="5" name="Content Placeholder 3"/>
          <p:cNvPicPr>
            <a:picLocks noChangeAspect="1" noChangeArrowheads="1"/>
          </p:cNvPicPr>
          <p:nvPr/>
        </p:nvPicPr>
        <p:blipFill>
          <a:blip r:embed="rId3" cstate="print"/>
          <a:srcRect/>
          <a:stretch>
            <a:fillRect/>
          </a:stretch>
        </p:blipFill>
        <p:spPr>
          <a:xfrm>
            <a:off x="2133600" y="4114800"/>
            <a:ext cx="7010400" cy="2743200"/>
          </a:xfrm>
          <a:prstGeom prst="rect">
            <a:avLst/>
          </a:prstGeom>
          <a:noFill/>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133600"/>
            <a:ext cx="9144000" cy="2862322"/>
          </a:xfrm>
          <a:prstGeom prst="rect">
            <a:avLst/>
          </a:prstGeom>
        </p:spPr>
        <p:txBody>
          <a:bodyPr wrap="square">
            <a:spAutoFit/>
          </a:bodyPr>
          <a:lstStyle/>
          <a:p>
            <a:pPr marL="457200" indent="-457200" algn="just">
              <a:buFont typeface="Arial" pitchFamily="34" charset="0"/>
              <a:buChar char="•"/>
            </a:pPr>
            <a:r>
              <a:rPr lang="en-US" sz="2000" dirty="0" smtClean="0">
                <a:latin typeface="Times New Roman" pitchFamily="18" charset="0"/>
                <a:cs typeface="Times New Roman" pitchFamily="18" charset="0"/>
              </a:rPr>
              <a:t>The evaluator will be asked to record the behavior of different subordinates when a critical incident takes place in the workplace. </a:t>
            </a:r>
          </a:p>
          <a:p>
            <a:pPr marL="457200" indent="-457200" algn="just">
              <a:buFont typeface="Arial" pitchFamily="34" charset="0"/>
              <a:buChar char="•"/>
            </a:pPr>
            <a:endParaRPr lang="en-US" sz="2000" dirty="0" smtClean="0">
              <a:latin typeface="Times New Roman" pitchFamily="18" charset="0"/>
              <a:cs typeface="Times New Roman" pitchFamily="18" charset="0"/>
            </a:endParaRPr>
          </a:p>
          <a:p>
            <a:pPr marL="457200" indent="-457200" algn="just">
              <a:buFont typeface="Arial" pitchFamily="34" charset="0"/>
              <a:buChar char="•"/>
            </a:pPr>
            <a:r>
              <a:rPr lang="en-US" sz="2000" dirty="0" smtClean="0">
                <a:latin typeface="Times New Roman" pitchFamily="18" charset="0"/>
                <a:cs typeface="Times New Roman" pitchFamily="18" charset="0"/>
              </a:rPr>
              <a:t>Let us assume that P, Q, R, S and T are factory workers and T is involved in an accident while at work and record the reactions of P, Q, R and S and the scores they would get for the same.</a:t>
            </a:r>
          </a:p>
          <a:p>
            <a:pPr marL="457200" indent="-457200" algn="just">
              <a:buFont typeface="Arial" pitchFamily="34" charset="0"/>
              <a:buChar char="•"/>
            </a:pPr>
            <a:endParaRPr lang="en-US" sz="2000" dirty="0" smtClean="0">
              <a:latin typeface="Times New Roman" pitchFamily="18" charset="0"/>
              <a:cs typeface="Times New Roman" pitchFamily="18" charset="0"/>
            </a:endParaRPr>
          </a:p>
          <a:p>
            <a:pPr marL="457200" indent="-457200" algn="just">
              <a:buFont typeface="Arial" pitchFamily="34" charset="0"/>
              <a:buChar char="•"/>
            </a:pPr>
            <a:r>
              <a:rPr lang="en-US" sz="2000" dirty="0" smtClean="0">
                <a:latin typeface="Times New Roman" pitchFamily="18" charset="0"/>
                <a:cs typeface="Times New Roman" pitchFamily="18" charset="0"/>
              </a:rPr>
              <a:t>This method suitable to measure qualities of individual as Judgment, Alertness, Initiative, Loyalty, etc</a:t>
            </a:r>
            <a:r>
              <a:rPr lang="en-US" sz="2000" dirty="0" smtClean="0"/>
              <a:t>.</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866900"/>
          </a:xfrm>
          <a:prstGeom prst="rect">
            <a:avLst/>
          </a:prstGeom>
          <a:noFill/>
        </p:spPr>
      </p:pic>
      <p:sp>
        <p:nvSpPr>
          <p:cNvPr id="4" name="TextBox 3"/>
          <p:cNvSpPr txBox="1"/>
          <p:nvPr/>
        </p:nvSpPr>
        <p:spPr>
          <a:xfrm>
            <a:off x="1981200" y="685800"/>
            <a:ext cx="5270610" cy="584775"/>
          </a:xfrm>
          <a:prstGeom prst="rect">
            <a:avLst/>
          </a:prstGeom>
          <a:noFill/>
        </p:spPr>
        <p:txBody>
          <a:bodyPr wrap="none" rtlCol="0">
            <a:spAutoFit/>
          </a:bodyPr>
          <a:lstStyle/>
          <a:p>
            <a:r>
              <a:rPr lang="en-US" sz="3200" b="1" dirty="0" smtClean="0"/>
              <a:t>CRITICAL INCIDENTS METHOD</a:t>
            </a:r>
            <a:endParaRPr lang="en-US" sz="3200" b="1"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ChangeAspect="1" noChangeArrowheads="1"/>
          </p:cNvPicPr>
          <p:nvPr/>
        </p:nvPicPr>
        <p:blipFill>
          <a:blip r:embed="rId2" cstate="print"/>
          <a:srcRect/>
          <a:stretch>
            <a:fillRect/>
          </a:stretch>
        </p:blipFill>
        <p:spPr>
          <a:xfrm>
            <a:off x="1447800" y="685800"/>
            <a:ext cx="7696200" cy="6172200"/>
          </a:xfrm>
          <a:prstGeom prst="rect">
            <a:avLst/>
          </a:prstGeom>
          <a:noFill/>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438400"/>
            <a:ext cx="9144000" cy="3170099"/>
          </a:xfrm>
          <a:prstGeom prst="rect">
            <a:avLst/>
          </a:prstGeom>
        </p:spPr>
        <p:txBody>
          <a:bodyPr wrap="square">
            <a:spAutoFit/>
          </a:bodyPr>
          <a:lstStyle/>
          <a:p>
            <a:pPr algn="just">
              <a:buFont typeface="Arial" pitchFamily="34" charset="0"/>
              <a:buChar char="•"/>
              <a:defRPr/>
            </a:pPr>
            <a:r>
              <a:rPr lang="en-US" sz="2000" dirty="0" smtClean="0">
                <a:latin typeface="Times New Roman" pitchFamily="18" charset="0"/>
                <a:cs typeface="Times New Roman" pitchFamily="18" charset="0"/>
              </a:rPr>
              <a:t> This traditional form of appraisal, also known as </a:t>
            </a:r>
            <a:r>
              <a:rPr lang="en-US" sz="2000" b="1" dirty="0" smtClean="0">
                <a:latin typeface="Times New Roman" pitchFamily="18" charset="0"/>
                <a:cs typeface="Times New Roman" pitchFamily="18" charset="0"/>
              </a:rPr>
              <a:t>"Free Form method" </a:t>
            </a:r>
            <a:r>
              <a:rPr lang="en-US" sz="2000" dirty="0" smtClean="0">
                <a:latin typeface="Times New Roman" pitchFamily="18" charset="0"/>
                <a:cs typeface="Times New Roman" pitchFamily="18" charset="0"/>
              </a:rPr>
              <a:t>involves a description of the performance of an employee by his superior.</a:t>
            </a:r>
          </a:p>
          <a:p>
            <a:pPr algn="just">
              <a:buFont typeface="Arial" pitchFamily="34" charset="0"/>
              <a:buChar char="•"/>
              <a:defRPr/>
            </a:pPr>
            <a:endParaRPr lang="en-US" sz="2000" dirty="0" smtClean="0">
              <a:latin typeface="Times New Roman" pitchFamily="18" charset="0"/>
              <a:cs typeface="Times New Roman" pitchFamily="18" charset="0"/>
            </a:endParaRPr>
          </a:p>
          <a:p>
            <a:pPr algn="just">
              <a:buFont typeface="Arial" pitchFamily="34" charset="0"/>
              <a:buChar char="•"/>
              <a:defRPr/>
            </a:pPr>
            <a:r>
              <a:rPr lang="en-US" sz="2000" dirty="0" smtClean="0">
                <a:latin typeface="Times New Roman" pitchFamily="18" charset="0"/>
                <a:cs typeface="Times New Roman" pitchFamily="18" charset="0"/>
              </a:rPr>
              <a:t> The description is based on the facts and evidences to support the information.</a:t>
            </a:r>
          </a:p>
          <a:p>
            <a:pPr marL="457200" indent="-457200" algn="just">
              <a:buFont typeface="Arial" pitchFamily="34" charset="0"/>
              <a:buChar char="•"/>
              <a:defRPr/>
            </a:pPr>
            <a:endParaRPr lang="en-US" sz="2000" dirty="0" smtClean="0">
              <a:latin typeface="Times New Roman" pitchFamily="18" charset="0"/>
              <a:cs typeface="Times New Roman" pitchFamily="18" charset="0"/>
            </a:endParaRPr>
          </a:p>
          <a:p>
            <a:pPr algn="just">
              <a:buFont typeface="Arial" pitchFamily="34" charset="0"/>
              <a:buChar char="•"/>
              <a:defRPr/>
            </a:pPr>
            <a:r>
              <a:rPr lang="en-US" sz="2000" dirty="0" smtClean="0">
                <a:latin typeface="Times New Roman" pitchFamily="18" charset="0"/>
                <a:cs typeface="Times New Roman" pitchFamily="18" charset="0"/>
              </a:rPr>
              <a:t> The rater assesses the employees on certain parameters and writes in his own words, </a:t>
            </a:r>
          </a:p>
          <a:p>
            <a:pPr marL="457200" indent="-457200" algn="just">
              <a:buFont typeface="Arial" pitchFamily="34" charset="0"/>
              <a:buChar char="•"/>
              <a:defRPr/>
            </a:pPr>
            <a:endParaRPr lang="en-US" sz="2000" dirty="0" smtClean="0">
              <a:latin typeface="Times New Roman" pitchFamily="18" charset="0"/>
              <a:cs typeface="Times New Roman" pitchFamily="18" charset="0"/>
            </a:endParaRPr>
          </a:p>
          <a:p>
            <a:pPr algn="just">
              <a:buFont typeface="Arial" pitchFamily="34" charset="0"/>
              <a:buChar char="•"/>
              <a:defRPr/>
            </a:pPr>
            <a:r>
              <a:rPr lang="en-US" sz="2000" dirty="0" smtClean="0">
                <a:latin typeface="Times New Roman" pitchFamily="18" charset="0"/>
                <a:cs typeface="Times New Roman" pitchFamily="18" charset="0"/>
              </a:rPr>
              <a:t> Work performance in terms of quality and quantity.</a:t>
            </a:r>
          </a:p>
          <a:p>
            <a:pPr marL="457200" indent="-457200" algn="just">
              <a:buFont typeface="Arial" pitchFamily="34" charset="0"/>
              <a:buChar char="•"/>
              <a:defRPr/>
            </a:pPr>
            <a:endParaRPr lang="en-US" sz="2000" dirty="0" smtClean="0">
              <a:latin typeface="Times New Roman" pitchFamily="18" charset="0"/>
              <a:cs typeface="Times New Roman" pitchFamily="18" charset="0"/>
            </a:endParaRPr>
          </a:p>
          <a:p>
            <a:pPr algn="just">
              <a:buFont typeface="Arial" pitchFamily="34" charset="0"/>
              <a:buChar char="•"/>
              <a:defRPr/>
            </a:pPr>
            <a:r>
              <a:rPr lang="en-US" sz="2000" dirty="0" smtClean="0">
                <a:latin typeface="Times New Roman" pitchFamily="18" charset="0"/>
                <a:cs typeface="Times New Roman" pitchFamily="18" charset="0"/>
              </a:rPr>
              <a:t> Knowledge about the job.</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866900"/>
          </a:xfrm>
          <a:prstGeom prst="rect">
            <a:avLst/>
          </a:prstGeom>
          <a:noFill/>
        </p:spPr>
      </p:pic>
      <p:sp>
        <p:nvSpPr>
          <p:cNvPr id="4" name="TextBox 3"/>
          <p:cNvSpPr txBox="1"/>
          <p:nvPr/>
        </p:nvSpPr>
        <p:spPr>
          <a:xfrm>
            <a:off x="2895600" y="762000"/>
            <a:ext cx="2843214" cy="584775"/>
          </a:xfrm>
          <a:prstGeom prst="rect">
            <a:avLst/>
          </a:prstGeom>
          <a:noFill/>
        </p:spPr>
        <p:txBody>
          <a:bodyPr wrap="none" rtlCol="0">
            <a:spAutoFit/>
          </a:bodyPr>
          <a:lstStyle/>
          <a:p>
            <a:r>
              <a:rPr lang="en-US" sz="3200" b="1" dirty="0" smtClean="0"/>
              <a:t>ESSAY METHOD</a:t>
            </a:r>
            <a:endParaRPr lang="en-US" sz="3200" b="1"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66800"/>
            <a:ext cx="9144000" cy="4093428"/>
          </a:xfrm>
          <a:prstGeom prst="rect">
            <a:avLst/>
          </a:prstGeom>
        </p:spPr>
        <p:txBody>
          <a:bodyPr wrap="square">
            <a:spAutoFit/>
          </a:bodyPr>
          <a:lstStyle/>
          <a:p>
            <a:pPr marL="457200" indent="-457200" algn="just">
              <a:buFont typeface="Arial" pitchFamily="34" charset="0"/>
              <a:buChar char="•"/>
              <a:defRPr/>
            </a:pPr>
            <a:r>
              <a:rPr lang="en-US" sz="2000" dirty="0" smtClean="0">
                <a:latin typeface="Times New Roman" pitchFamily="18" charset="0"/>
                <a:cs typeface="Times New Roman" pitchFamily="18" charset="0"/>
              </a:rPr>
              <a:t>Knowledge about organizational policies, procedures and rules.</a:t>
            </a:r>
          </a:p>
          <a:p>
            <a:pPr marL="457200" indent="-457200" algn="just">
              <a:buFont typeface="Arial" pitchFamily="34" charset="0"/>
              <a:buChar char="•"/>
              <a:defRPr/>
            </a:pPr>
            <a:endParaRPr lang="en-US" sz="2000" dirty="0" smtClean="0">
              <a:latin typeface="Times New Roman" pitchFamily="18" charset="0"/>
              <a:cs typeface="Times New Roman" pitchFamily="18" charset="0"/>
            </a:endParaRPr>
          </a:p>
          <a:p>
            <a:pPr marL="457200" indent="-457200" algn="just">
              <a:buFont typeface="Arial" pitchFamily="34" charset="0"/>
              <a:buChar char="•"/>
              <a:defRPr/>
            </a:pPr>
            <a:r>
              <a:rPr lang="en-US" sz="2000" dirty="0" smtClean="0">
                <a:latin typeface="Times New Roman" pitchFamily="18" charset="0"/>
                <a:cs typeface="Times New Roman" pitchFamily="18" charset="0"/>
              </a:rPr>
              <a:t>Employee’s characteristics and behavior.</a:t>
            </a:r>
          </a:p>
          <a:p>
            <a:pPr marL="457200" indent="-457200" algn="just">
              <a:buFont typeface="Arial" pitchFamily="34" charset="0"/>
              <a:buChar char="•"/>
              <a:defRPr/>
            </a:pPr>
            <a:endParaRPr lang="en-US" sz="2000" dirty="0" smtClean="0">
              <a:latin typeface="Times New Roman" pitchFamily="18" charset="0"/>
              <a:cs typeface="Times New Roman" pitchFamily="18" charset="0"/>
            </a:endParaRPr>
          </a:p>
          <a:p>
            <a:pPr marL="457200" indent="-457200" algn="just">
              <a:buFont typeface="Arial" pitchFamily="34" charset="0"/>
              <a:buChar char="•"/>
              <a:defRPr/>
            </a:pPr>
            <a:r>
              <a:rPr lang="en-US" sz="2000" dirty="0" smtClean="0">
                <a:latin typeface="Times New Roman" pitchFamily="18" charset="0"/>
                <a:cs typeface="Times New Roman" pitchFamily="18" charset="0"/>
              </a:rPr>
              <a:t>Employee’s strength and weakness.</a:t>
            </a:r>
          </a:p>
          <a:p>
            <a:pPr marL="457200" indent="-457200" algn="just">
              <a:buFont typeface="Arial" pitchFamily="34" charset="0"/>
              <a:buChar char="•"/>
              <a:defRPr/>
            </a:pPr>
            <a:endParaRPr lang="en-US" sz="2000" dirty="0" smtClean="0">
              <a:latin typeface="Times New Roman" pitchFamily="18" charset="0"/>
              <a:cs typeface="Times New Roman" pitchFamily="18" charset="0"/>
            </a:endParaRPr>
          </a:p>
          <a:p>
            <a:pPr marL="457200" indent="-457200" algn="just">
              <a:buFont typeface="Arial" pitchFamily="34" charset="0"/>
              <a:buChar char="•"/>
              <a:defRPr/>
            </a:pPr>
            <a:r>
              <a:rPr lang="en-US" sz="2000" dirty="0" smtClean="0">
                <a:latin typeface="Times New Roman" pitchFamily="18" charset="0"/>
                <a:cs typeface="Times New Roman" pitchFamily="18" charset="0"/>
              </a:rPr>
              <a:t>Overall suitability of the employee.</a:t>
            </a:r>
          </a:p>
          <a:p>
            <a:pPr marL="457200" indent="-457200" algn="just">
              <a:buFont typeface="Arial" pitchFamily="34" charset="0"/>
              <a:buChar char="•"/>
              <a:defRPr/>
            </a:pPr>
            <a:endParaRPr lang="en-US" sz="2000" dirty="0" smtClean="0">
              <a:latin typeface="Times New Roman" pitchFamily="18" charset="0"/>
              <a:cs typeface="Times New Roman" pitchFamily="18" charset="0"/>
            </a:endParaRPr>
          </a:p>
          <a:p>
            <a:pPr marL="457200" indent="-457200" algn="just">
              <a:buFont typeface="Arial" pitchFamily="34" charset="0"/>
              <a:buChar char="•"/>
              <a:defRPr/>
            </a:pPr>
            <a:r>
              <a:rPr lang="en-US" sz="2000" dirty="0" smtClean="0">
                <a:latin typeface="Times New Roman" pitchFamily="18" charset="0"/>
                <a:cs typeface="Times New Roman" pitchFamily="18" charset="0"/>
              </a:rPr>
              <a:t>Employee’s potential and </a:t>
            </a:r>
            <a:r>
              <a:rPr lang="en-US" sz="2000" dirty="0" err="1" smtClean="0">
                <a:latin typeface="Times New Roman" pitchFamily="18" charset="0"/>
                <a:cs typeface="Times New Roman" pitchFamily="18" charset="0"/>
              </a:rPr>
              <a:t>promotability</a:t>
            </a:r>
            <a:r>
              <a:rPr lang="en-US" sz="2000" dirty="0" smtClean="0">
                <a:latin typeface="Times New Roman" pitchFamily="18" charset="0"/>
                <a:cs typeface="Times New Roman" pitchFamily="18" charset="0"/>
              </a:rPr>
              <a:t>.</a:t>
            </a:r>
          </a:p>
          <a:p>
            <a:pPr marL="457200" indent="-457200" algn="just">
              <a:buFont typeface="Arial" pitchFamily="34" charset="0"/>
              <a:buChar char="•"/>
              <a:defRPr/>
            </a:pPr>
            <a:endParaRPr lang="en-US" sz="2000" dirty="0" smtClean="0">
              <a:latin typeface="Times New Roman" pitchFamily="18" charset="0"/>
              <a:cs typeface="Times New Roman" pitchFamily="18" charset="0"/>
            </a:endParaRPr>
          </a:p>
          <a:p>
            <a:pPr marL="457200" indent="-457200" algn="just">
              <a:buFont typeface="Arial" pitchFamily="34" charset="0"/>
              <a:buChar char="•"/>
              <a:defRPr/>
            </a:pPr>
            <a:r>
              <a:rPr lang="en-US" sz="2000" dirty="0" smtClean="0">
                <a:latin typeface="Times New Roman" pitchFamily="18" charset="0"/>
                <a:cs typeface="Times New Roman" pitchFamily="18" charset="0"/>
              </a:rPr>
              <a:t>Training and development needs of the employee.</a:t>
            </a:r>
          </a:p>
          <a:p>
            <a:pPr algn="just">
              <a:defRPr/>
            </a:pPr>
            <a:r>
              <a:rPr lang="en-US" sz="2000" dirty="0" smtClean="0">
                <a:latin typeface="Times New Roman" pitchFamily="18" charset="0"/>
                <a:cs typeface="Times New Roman" pitchFamily="18" charset="0"/>
              </a:rPr>
              <a:t>      </a:t>
            </a:r>
          </a:p>
          <a:p>
            <a:pPr algn="just">
              <a:buFont typeface="Arial" pitchFamily="34" charset="0"/>
              <a:buChar char="•"/>
              <a:defRPr/>
            </a:pPr>
            <a:r>
              <a:rPr lang="en-US" sz="2000" dirty="0" smtClean="0">
                <a:latin typeface="Times New Roman" pitchFamily="18" charset="0"/>
                <a:cs typeface="Times New Roman" pitchFamily="18" charset="0"/>
              </a:rPr>
              <a:t>      The rater should have writing skills and analytical ability.</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413338"/>
            <a:ext cx="9144000" cy="2862322"/>
          </a:xfrm>
          <a:prstGeom prst="rect">
            <a:avLst/>
          </a:prstGeom>
        </p:spPr>
        <p:txBody>
          <a:bodyPr wrap="square">
            <a:spAutoFit/>
          </a:bodyPr>
          <a:lstStyle/>
          <a:p>
            <a:pPr marL="457200" indent="-457200" algn="just">
              <a:buFont typeface="Arial" pitchFamily="34" charset="0"/>
              <a:buChar char="•"/>
            </a:pPr>
            <a:r>
              <a:rPr lang="en-US" sz="2000" dirty="0" smtClean="0">
                <a:latin typeface="Times New Roman" pitchFamily="18" charset="0"/>
                <a:cs typeface="Times New Roman" pitchFamily="18" charset="0"/>
              </a:rPr>
              <a:t>Outside the assessor’s own department, </a:t>
            </a:r>
          </a:p>
          <a:p>
            <a:pPr marL="457200" indent="-457200" algn="just">
              <a:buFont typeface="Arial" pitchFamily="34" charset="0"/>
              <a:buChar char="•"/>
            </a:pPr>
            <a:endParaRPr lang="en-US" sz="2000" dirty="0" smtClean="0">
              <a:latin typeface="Times New Roman" pitchFamily="18" charset="0"/>
              <a:cs typeface="Times New Roman" pitchFamily="18" charset="0"/>
            </a:endParaRPr>
          </a:p>
          <a:p>
            <a:pPr marL="457200" indent="-457200" algn="just">
              <a:buFont typeface="Arial" pitchFamily="34" charset="0"/>
              <a:buChar char="•"/>
            </a:pPr>
            <a:r>
              <a:rPr lang="en-US" sz="2000" dirty="0" smtClean="0">
                <a:latin typeface="Times New Roman" pitchFamily="18" charset="0"/>
                <a:cs typeface="Times New Roman" pitchFamily="18" charset="0"/>
              </a:rPr>
              <a:t>From the corporate office or HR department. </a:t>
            </a:r>
          </a:p>
          <a:p>
            <a:pPr marL="457200" indent="-457200" algn="just">
              <a:buFont typeface="Arial" pitchFamily="34" charset="0"/>
              <a:buChar char="•"/>
            </a:pPr>
            <a:endParaRPr lang="en-US" sz="2000" dirty="0" smtClean="0">
              <a:latin typeface="Times New Roman" pitchFamily="18" charset="0"/>
              <a:cs typeface="Times New Roman" pitchFamily="18" charset="0"/>
            </a:endParaRPr>
          </a:p>
          <a:p>
            <a:pPr marL="457200" indent="-457200" algn="just">
              <a:buFont typeface="Arial" pitchFamily="34" charset="0"/>
              <a:buChar char="•"/>
            </a:pPr>
            <a:r>
              <a:rPr lang="en-US" sz="2000" dirty="0" smtClean="0">
                <a:latin typeface="Times New Roman" pitchFamily="18" charset="0"/>
                <a:cs typeface="Times New Roman" pitchFamily="18" charset="0"/>
              </a:rPr>
              <a:t>The outsider reviews employee records and holds interviews with the employee and his superior. </a:t>
            </a:r>
          </a:p>
          <a:p>
            <a:pPr marL="457200" indent="-457200" algn="just">
              <a:buFont typeface="Arial" pitchFamily="34" charset="0"/>
              <a:buChar char="•"/>
            </a:pPr>
            <a:endParaRPr lang="en-US" sz="2000" dirty="0" smtClean="0">
              <a:latin typeface="Times New Roman" pitchFamily="18" charset="0"/>
              <a:cs typeface="Times New Roman" pitchFamily="18" charset="0"/>
            </a:endParaRPr>
          </a:p>
          <a:p>
            <a:pPr marL="457200" indent="-457200" algn="just">
              <a:buFont typeface="Arial" pitchFamily="34" charset="0"/>
              <a:buChar char="•"/>
            </a:pPr>
            <a:r>
              <a:rPr lang="en-US" sz="2000" dirty="0" smtClean="0">
                <a:latin typeface="Times New Roman" pitchFamily="18" charset="0"/>
                <a:cs typeface="Times New Roman" pitchFamily="18" charset="0"/>
              </a:rPr>
              <a:t>This method is suitable for sales executives and service engineers (ex – service engineer)</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866900"/>
          </a:xfrm>
          <a:prstGeom prst="rect">
            <a:avLst/>
          </a:prstGeom>
          <a:noFill/>
        </p:spPr>
      </p:pic>
      <p:sp>
        <p:nvSpPr>
          <p:cNvPr id="4" name="TextBox 3"/>
          <p:cNvSpPr txBox="1"/>
          <p:nvPr/>
        </p:nvSpPr>
        <p:spPr>
          <a:xfrm>
            <a:off x="2286000" y="914400"/>
            <a:ext cx="4213013" cy="584775"/>
          </a:xfrm>
          <a:prstGeom prst="rect">
            <a:avLst/>
          </a:prstGeom>
          <a:noFill/>
        </p:spPr>
        <p:txBody>
          <a:bodyPr wrap="none" rtlCol="0">
            <a:spAutoFit/>
          </a:bodyPr>
          <a:lstStyle/>
          <a:p>
            <a:r>
              <a:rPr lang="en-US" sz="3200" b="1" dirty="0" smtClean="0"/>
              <a:t>FIELD REVIEW METHOD</a:t>
            </a:r>
            <a:endParaRPr lang="en-US" sz="3200" b="1"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6781800" cy="2862322"/>
          </a:xfrm>
          <a:prstGeom prst="rect">
            <a:avLst/>
          </a:prstGeom>
        </p:spPr>
        <p:txBody>
          <a:bodyPr wrap="square">
            <a:spAutoFit/>
          </a:bodyPr>
          <a:lstStyle/>
          <a:p>
            <a:pPr algn="just">
              <a:buFontTx/>
              <a:buNone/>
              <a:defRPr/>
            </a:pPr>
            <a:endParaRPr lang="en-US" sz="2000" b="1" dirty="0" smtClean="0"/>
          </a:p>
          <a:p>
            <a:pPr marL="60325" indent="-60325" algn="just">
              <a:buFontTx/>
              <a:buNone/>
              <a:defRPr/>
            </a:pPr>
            <a:r>
              <a:rPr lang="en-US" sz="2000" b="1" dirty="0" smtClean="0"/>
              <a:t>Ownership</a:t>
            </a:r>
            <a:r>
              <a:rPr lang="en-US" sz="2000" dirty="0" smtClean="0"/>
              <a:t>: The business enterprise is owned by one single individual . The individual has got legal title to the assets and properties of the business. The entire profit arising out of business goes to the sole proprietor. Similarly, he also bears the entire risk or loss of the firm.</a:t>
            </a:r>
          </a:p>
          <a:p>
            <a:pPr algn="just">
              <a:buFontTx/>
              <a:buNone/>
              <a:defRPr/>
            </a:pPr>
            <a:endParaRPr lang="en-US" sz="2000" dirty="0" smtClean="0"/>
          </a:p>
          <a:p>
            <a:pPr algn="just">
              <a:buFontTx/>
              <a:buNone/>
              <a:defRPr/>
            </a:pPr>
            <a:endParaRPr lang="en-US" sz="2000" b="1" dirty="0" smtClean="0"/>
          </a:p>
          <a:p>
            <a:pPr algn="just">
              <a:buFontTx/>
              <a:buNone/>
              <a:defRPr/>
            </a:pPr>
            <a:endParaRPr lang="en-US" sz="2000" b="1" dirty="0" smtClean="0"/>
          </a:p>
        </p:txBody>
      </p:sp>
      <p:pic>
        <p:nvPicPr>
          <p:cNvPr id="3075" name="Picture 3" descr="C:\Users\hp\Desktop\PMPE IMAGES\images (9).jpg"/>
          <p:cNvPicPr>
            <a:picLocks noChangeAspect="1" noChangeArrowheads="1"/>
          </p:cNvPicPr>
          <p:nvPr/>
        </p:nvPicPr>
        <p:blipFill>
          <a:blip r:embed="rId2" cstate="print"/>
          <a:srcRect/>
          <a:stretch>
            <a:fillRect/>
          </a:stretch>
        </p:blipFill>
        <p:spPr bwMode="auto">
          <a:xfrm>
            <a:off x="7000875" y="0"/>
            <a:ext cx="2143125" cy="1295400"/>
          </a:xfrm>
          <a:prstGeom prst="rect">
            <a:avLst/>
          </a:prstGeom>
          <a:noFill/>
        </p:spPr>
      </p:pic>
      <p:sp>
        <p:nvSpPr>
          <p:cNvPr id="9" name="TextBox 8"/>
          <p:cNvSpPr txBox="1"/>
          <p:nvPr/>
        </p:nvSpPr>
        <p:spPr>
          <a:xfrm>
            <a:off x="2743200" y="2209801"/>
            <a:ext cx="6248400" cy="1908215"/>
          </a:xfrm>
          <a:prstGeom prst="rect">
            <a:avLst/>
          </a:prstGeom>
          <a:noFill/>
        </p:spPr>
        <p:txBody>
          <a:bodyPr wrap="square" rtlCol="0">
            <a:spAutoFit/>
          </a:bodyPr>
          <a:lstStyle/>
          <a:p>
            <a:pPr algn="just">
              <a:buFontTx/>
              <a:buNone/>
              <a:defRPr/>
            </a:pPr>
            <a:r>
              <a:rPr lang="en-US" sz="2000" b="1" dirty="0" smtClean="0"/>
              <a:t>Management</a:t>
            </a:r>
            <a:r>
              <a:rPr lang="en-US" sz="2000" dirty="0" smtClean="0"/>
              <a:t>: The owner of the enterprise is generally the manager of the business. </a:t>
            </a:r>
          </a:p>
          <a:p>
            <a:pPr algn="just">
              <a:buFontTx/>
              <a:buNone/>
              <a:defRPr/>
            </a:pPr>
            <a:r>
              <a:rPr lang="en-US" sz="2000" dirty="0" smtClean="0"/>
              <a:t>He has got absolute right to plan for the business and execute them without any interference from anywhere. He is the sole decision maker.</a:t>
            </a:r>
          </a:p>
          <a:p>
            <a:endParaRPr lang="en-US" dirty="0"/>
          </a:p>
        </p:txBody>
      </p:sp>
      <p:pic>
        <p:nvPicPr>
          <p:cNvPr id="3077" name="Picture 5" descr="C:\Users\hp\Desktop\PMPE IMAGES\download (7).jpg"/>
          <p:cNvPicPr>
            <a:picLocks noChangeAspect="1" noChangeArrowheads="1"/>
          </p:cNvPicPr>
          <p:nvPr/>
        </p:nvPicPr>
        <p:blipFill>
          <a:blip r:embed="rId3" cstate="print"/>
          <a:srcRect/>
          <a:stretch>
            <a:fillRect/>
          </a:stretch>
        </p:blipFill>
        <p:spPr bwMode="auto">
          <a:xfrm>
            <a:off x="0" y="2209800"/>
            <a:ext cx="2438400" cy="1828800"/>
          </a:xfrm>
          <a:prstGeom prst="rect">
            <a:avLst/>
          </a:prstGeom>
          <a:noFill/>
        </p:spPr>
      </p:pic>
      <p:sp>
        <p:nvSpPr>
          <p:cNvPr id="11" name="Rectangle 10"/>
          <p:cNvSpPr/>
          <p:nvPr/>
        </p:nvSpPr>
        <p:spPr>
          <a:xfrm>
            <a:off x="1371600" y="4267200"/>
            <a:ext cx="4572000" cy="2246769"/>
          </a:xfrm>
          <a:prstGeom prst="rect">
            <a:avLst/>
          </a:prstGeom>
        </p:spPr>
        <p:txBody>
          <a:bodyPr>
            <a:spAutoFit/>
          </a:bodyPr>
          <a:lstStyle/>
          <a:p>
            <a:pPr algn="just">
              <a:buFontTx/>
              <a:buNone/>
            </a:pPr>
            <a:r>
              <a:rPr lang="en-US" sz="2000" b="1" dirty="0" smtClean="0"/>
              <a:t>Source of Capital</a:t>
            </a:r>
            <a:r>
              <a:rPr lang="en-US" sz="2000" dirty="0" smtClean="0"/>
              <a:t>: The entire capital of the business is provided by the owner. </a:t>
            </a:r>
          </a:p>
          <a:p>
            <a:pPr algn="just"/>
            <a:r>
              <a:rPr lang="en-US" sz="2000" dirty="0" smtClean="0"/>
              <a:t>In addition to his own capital he may raise more funds from outside through borrowings from close relatives or friends, and through loans from banks or other financial institutions.</a:t>
            </a:r>
          </a:p>
        </p:txBody>
      </p:sp>
      <p:pic>
        <p:nvPicPr>
          <p:cNvPr id="3079" name="Picture 7" descr="C:\Users\hp\Desktop\PMPE IMAGES\images (10).jpg"/>
          <p:cNvPicPr>
            <a:picLocks noChangeAspect="1" noChangeArrowheads="1"/>
          </p:cNvPicPr>
          <p:nvPr/>
        </p:nvPicPr>
        <p:blipFill>
          <a:blip r:embed="rId4" cstate="print"/>
          <a:srcRect/>
          <a:stretch>
            <a:fillRect/>
          </a:stretch>
        </p:blipFill>
        <p:spPr bwMode="auto">
          <a:xfrm>
            <a:off x="6172200" y="4267200"/>
            <a:ext cx="2438400" cy="2181225"/>
          </a:xfrm>
          <a:prstGeom prst="rect">
            <a:avLst/>
          </a:prstGeom>
          <a:noFill/>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438400"/>
            <a:ext cx="9144000" cy="3170099"/>
          </a:xfrm>
          <a:prstGeom prst="rect">
            <a:avLst/>
          </a:prstGeom>
        </p:spPr>
        <p:txBody>
          <a:bodyPr wrap="square">
            <a:spAutoFit/>
          </a:bodyPr>
          <a:lstStyle/>
          <a:p>
            <a:pPr marL="457200" indent="-457200" algn="just">
              <a:buFont typeface="Arial" pitchFamily="34" charset="0"/>
              <a:buChar char="•"/>
            </a:pPr>
            <a:r>
              <a:rPr lang="en-US" sz="2000" dirty="0" smtClean="0">
                <a:latin typeface="Times New Roman" pitchFamily="18" charset="0"/>
                <a:cs typeface="Times New Roman" pitchFamily="18" charset="0"/>
              </a:rPr>
              <a:t>The superior ranks his subordinates in the order of their merits, starting from the best to worst.</a:t>
            </a:r>
          </a:p>
          <a:p>
            <a:pPr marL="457200" indent="-457200" algn="just">
              <a:buFont typeface="Arial" pitchFamily="34" charset="0"/>
              <a:buChar char="•"/>
            </a:pPr>
            <a:endParaRPr lang="en-US" sz="2000" dirty="0" smtClean="0">
              <a:latin typeface="Times New Roman" pitchFamily="18" charset="0"/>
              <a:cs typeface="Times New Roman" pitchFamily="18" charset="0"/>
            </a:endParaRPr>
          </a:p>
          <a:p>
            <a:pPr marL="457200" indent="-457200" algn="just">
              <a:buFont typeface="Arial" pitchFamily="34" charset="0"/>
              <a:buChar char="•"/>
            </a:pPr>
            <a:r>
              <a:rPr lang="en-US" sz="2000" dirty="0" smtClean="0">
                <a:latin typeface="Times New Roman" pitchFamily="18" charset="0"/>
                <a:cs typeface="Times New Roman" pitchFamily="18" charset="0"/>
              </a:rPr>
              <a:t>The method resembles the one followed in schools in preparing the progress reports of the students. </a:t>
            </a:r>
          </a:p>
          <a:p>
            <a:pPr marL="457200" indent="-457200" algn="just">
              <a:buFont typeface="Arial" pitchFamily="34" charset="0"/>
              <a:buChar char="•"/>
            </a:pPr>
            <a:endParaRPr lang="en-US" sz="2000" dirty="0" smtClean="0">
              <a:latin typeface="Times New Roman" pitchFamily="18" charset="0"/>
              <a:cs typeface="Times New Roman" pitchFamily="18" charset="0"/>
            </a:endParaRPr>
          </a:p>
          <a:p>
            <a:pPr marL="457200" indent="-457200" algn="just">
              <a:buFont typeface="Arial" pitchFamily="34" charset="0"/>
              <a:buChar char="•"/>
            </a:pPr>
            <a:r>
              <a:rPr lang="en-US" sz="2000" dirty="0" smtClean="0">
                <a:latin typeface="Times New Roman" pitchFamily="18" charset="0"/>
                <a:cs typeface="Times New Roman" pitchFamily="18" charset="0"/>
              </a:rPr>
              <a:t>The best employee gets the first rank the second best the second rank and so on.</a:t>
            </a:r>
          </a:p>
          <a:p>
            <a:pPr marL="457200" indent="-457200" algn="just">
              <a:buFont typeface="Arial" pitchFamily="34" charset="0"/>
              <a:buChar char="•"/>
            </a:pPr>
            <a:endParaRPr lang="en-US" sz="2000" dirty="0" smtClean="0">
              <a:latin typeface="Times New Roman" pitchFamily="18" charset="0"/>
              <a:cs typeface="Times New Roman" pitchFamily="18" charset="0"/>
            </a:endParaRPr>
          </a:p>
          <a:p>
            <a:pPr marL="457200" indent="-457200" algn="just">
              <a:buFont typeface="Arial" pitchFamily="34" charset="0"/>
              <a:buChar char="•"/>
            </a:pPr>
            <a:r>
              <a:rPr lang="en-US" sz="2000" dirty="0" smtClean="0">
                <a:latin typeface="Times New Roman" pitchFamily="18" charset="0"/>
                <a:cs typeface="Times New Roman" pitchFamily="18" charset="0"/>
              </a:rPr>
              <a:t>A number of factors like attitudes, aptitude, behavior, honesty, commitment, etc. will have to be considered in making an assessment of an employee’s performance</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866900"/>
          </a:xfrm>
          <a:prstGeom prst="rect">
            <a:avLst/>
          </a:prstGeom>
          <a:noFill/>
        </p:spPr>
      </p:pic>
      <p:sp>
        <p:nvSpPr>
          <p:cNvPr id="4" name="TextBox 3"/>
          <p:cNvSpPr txBox="1"/>
          <p:nvPr/>
        </p:nvSpPr>
        <p:spPr>
          <a:xfrm>
            <a:off x="2514600" y="990600"/>
            <a:ext cx="3451586" cy="584775"/>
          </a:xfrm>
          <a:prstGeom prst="rect">
            <a:avLst/>
          </a:prstGeom>
          <a:noFill/>
        </p:spPr>
        <p:txBody>
          <a:bodyPr wrap="none" rtlCol="0">
            <a:spAutoFit/>
          </a:bodyPr>
          <a:lstStyle/>
          <a:p>
            <a:r>
              <a:rPr lang="en-US" sz="3200" b="1" dirty="0" smtClean="0"/>
              <a:t>RANKING METHOD</a:t>
            </a:r>
            <a:endParaRPr lang="en-US" sz="3200" b="1"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t="3957" r="6538"/>
          <a:stretch>
            <a:fillRect/>
          </a:stretch>
        </p:blipFill>
        <p:spPr bwMode="auto">
          <a:xfrm>
            <a:off x="0" y="1938337"/>
            <a:ext cx="5572125" cy="2328863"/>
          </a:xfrm>
          <a:prstGeom prst="rect">
            <a:avLst/>
          </a:prstGeom>
          <a:noFill/>
          <a:ln w="9525">
            <a:noFill/>
            <a:miter lim="800000"/>
            <a:headEnd/>
            <a:tailEnd/>
          </a:ln>
        </p:spPr>
      </p:pic>
      <p:pic>
        <p:nvPicPr>
          <p:cNvPr id="3" name="Picture 3"/>
          <p:cNvPicPr>
            <a:picLocks noChangeAspect="1" noChangeArrowheads="1"/>
          </p:cNvPicPr>
          <p:nvPr/>
        </p:nvPicPr>
        <p:blipFill>
          <a:blip r:embed="rId3" cstate="print"/>
          <a:srcRect/>
          <a:stretch>
            <a:fillRect/>
          </a:stretch>
        </p:blipFill>
        <p:spPr bwMode="auto">
          <a:xfrm>
            <a:off x="2166938" y="4705350"/>
            <a:ext cx="6900862" cy="2000250"/>
          </a:xfrm>
          <a:prstGeom prst="rect">
            <a:avLst/>
          </a:prstGeom>
          <a:noFill/>
          <a:ln w="9525">
            <a:noFill/>
            <a:miter lim="800000"/>
            <a:headEnd/>
            <a:tailEnd/>
          </a:ln>
        </p:spPr>
      </p:pic>
      <p:pic>
        <p:nvPicPr>
          <p:cNvPr id="4" name="Picture 3" descr="C:\Users\hp\Desktop\PMPE IMAGES\teal-bumpy-header.jpg"/>
          <p:cNvPicPr>
            <a:picLocks noChangeAspect="1" noChangeArrowheads="1"/>
          </p:cNvPicPr>
          <p:nvPr/>
        </p:nvPicPr>
        <p:blipFill>
          <a:blip r:embed="rId4" cstate="print"/>
          <a:srcRect/>
          <a:stretch>
            <a:fillRect/>
          </a:stretch>
        </p:blipFill>
        <p:spPr bwMode="auto">
          <a:xfrm>
            <a:off x="0" y="0"/>
            <a:ext cx="9144000" cy="1866900"/>
          </a:xfrm>
          <a:prstGeom prst="rect">
            <a:avLst/>
          </a:prstGeom>
          <a:noFill/>
        </p:spPr>
      </p:pic>
      <p:sp>
        <p:nvSpPr>
          <p:cNvPr id="6" name="TextBox 5"/>
          <p:cNvSpPr txBox="1"/>
          <p:nvPr/>
        </p:nvSpPr>
        <p:spPr>
          <a:xfrm>
            <a:off x="2514600" y="990600"/>
            <a:ext cx="3451586" cy="584775"/>
          </a:xfrm>
          <a:prstGeom prst="rect">
            <a:avLst/>
          </a:prstGeom>
          <a:noFill/>
        </p:spPr>
        <p:txBody>
          <a:bodyPr wrap="none" rtlCol="0">
            <a:spAutoFit/>
          </a:bodyPr>
          <a:lstStyle/>
          <a:p>
            <a:r>
              <a:rPr lang="en-US" sz="3200" b="1" dirty="0" smtClean="0"/>
              <a:t>RANKING METHOD</a:t>
            </a:r>
            <a:endParaRPr lang="en-US" sz="3200" b="1"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43200"/>
            <a:ext cx="8991600" cy="2800767"/>
          </a:xfrm>
          <a:prstGeom prst="rect">
            <a:avLst/>
          </a:prstGeom>
        </p:spPr>
        <p:txBody>
          <a:bodyPr wrap="square">
            <a:spAutoFit/>
          </a:bodyPr>
          <a:lstStyle/>
          <a:p>
            <a:pPr marL="457200" indent="-457200" algn="just">
              <a:buFont typeface="Arial" pitchFamily="34" charset="0"/>
              <a:buChar char="•"/>
            </a:pPr>
            <a:r>
              <a:rPr lang="en-US" sz="2000" dirty="0" smtClean="0">
                <a:latin typeface="Times New Roman" pitchFamily="18" charset="0"/>
                <a:cs typeface="Times New Roman" pitchFamily="18" charset="0"/>
              </a:rPr>
              <a:t>The appraiser compares each employee with every other employee, one at a time. Ex: there are five employees named A,B,C,D and E. </a:t>
            </a:r>
          </a:p>
          <a:p>
            <a:pPr marL="457200" indent="-457200" algn="just">
              <a:buFont typeface="Arial" pitchFamily="34" charset="0"/>
              <a:buChar char="•"/>
            </a:pPr>
            <a:endParaRPr lang="en-US" sz="2000" dirty="0" smtClean="0">
              <a:latin typeface="Times New Roman" pitchFamily="18" charset="0"/>
              <a:cs typeface="Times New Roman" pitchFamily="18" charset="0"/>
            </a:endParaRPr>
          </a:p>
          <a:p>
            <a:pPr marL="457200" indent="-457200" algn="just">
              <a:buFont typeface="Arial" pitchFamily="34" charset="0"/>
              <a:buChar char="•"/>
            </a:pPr>
            <a:r>
              <a:rPr lang="en-US" sz="2000" dirty="0" smtClean="0">
                <a:latin typeface="Times New Roman" pitchFamily="18" charset="0"/>
                <a:cs typeface="Times New Roman" pitchFamily="18" charset="0"/>
              </a:rPr>
              <a:t>The performance of A is compared with performance of  B and a decision is made about whose performance is better. </a:t>
            </a:r>
          </a:p>
          <a:p>
            <a:pPr marL="457200" indent="-457200" algn="just">
              <a:buFont typeface="Arial" pitchFamily="34" charset="0"/>
              <a:buChar char="•"/>
            </a:pPr>
            <a:endParaRPr lang="en-US" sz="2000" dirty="0" smtClean="0">
              <a:latin typeface="Times New Roman" pitchFamily="18" charset="0"/>
              <a:cs typeface="Times New Roman" pitchFamily="18" charset="0"/>
            </a:endParaRPr>
          </a:p>
          <a:p>
            <a:pPr marL="457200" indent="-457200" algn="just">
              <a:buFont typeface="Arial" pitchFamily="34" charset="0"/>
              <a:buChar char="•"/>
            </a:pPr>
            <a:r>
              <a:rPr lang="en-US" sz="2000" dirty="0" smtClean="0">
                <a:latin typeface="Times New Roman" pitchFamily="18" charset="0"/>
                <a:cs typeface="Times New Roman" pitchFamily="18" charset="0"/>
              </a:rPr>
              <a:t>Then A is compared with C,D and E in that order. The same procedure is repeated for other employees.</a:t>
            </a:r>
          </a:p>
          <a:p>
            <a:pPr marL="457200" indent="-457200">
              <a:buFont typeface="Arial" pitchFamily="34" charset="0"/>
              <a:buChar char="•"/>
            </a:pPr>
            <a:endParaRPr lang="en-US" sz="1600" dirty="0" smtClean="0"/>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866900"/>
          </a:xfrm>
          <a:prstGeom prst="rect">
            <a:avLst/>
          </a:prstGeom>
          <a:noFill/>
        </p:spPr>
      </p:pic>
      <p:sp>
        <p:nvSpPr>
          <p:cNvPr id="4" name="TextBox 3"/>
          <p:cNvSpPr txBox="1"/>
          <p:nvPr/>
        </p:nvSpPr>
        <p:spPr>
          <a:xfrm>
            <a:off x="1752600" y="990600"/>
            <a:ext cx="5646739" cy="584775"/>
          </a:xfrm>
          <a:prstGeom prst="rect">
            <a:avLst/>
          </a:prstGeom>
          <a:noFill/>
        </p:spPr>
        <p:txBody>
          <a:bodyPr wrap="none" rtlCol="0">
            <a:spAutoFit/>
          </a:bodyPr>
          <a:lstStyle/>
          <a:p>
            <a:r>
              <a:rPr lang="en-US" sz="3200" b="1" dirty="0" smtClean="0"/>
              <a:t>PAIRED COMPARISION METHOD</a:t>
            </a:r>
            <a:endParaRPr lang="en-US" sz="3200" b="1"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hp\Desktop\PMPE IMAGES\paired-comparison.png"/>
          <p:cNvPicPr>
            <a:picLocks noChangeAspect="1" noChangeArrowheads="1"/>
          </p:cNvPicPr>
          <p:nvPr/>
        </p:nvPicPr>
        <p:blipFill>
          <a:blip r:embed="rId2" cstate="print"/>
          <a:srcRect/>
          <a:stretch>
            <a:fillRect/>
          </a:stretch>
        </p:blipFill>
        <p:spPr bwMode="auto">
          <a:xfrm>
            <a:off x="1371600" y="457200"/>
            <a:ext cx="7315200" cy="6096000"/>
          </a:xfrm>
          <a:prstGeom prst="rect">
            <a:avLst/>
          </a:prstGeom>
          <a:noFill/>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480608"/>
            <a:ext cx="9144000" cy="2554545"/>
          </a:xfrm>
          <a:prstGeom prst="rect">
            <a:avLst/>
          </a:prstGeom>
        </p:spPr>
        <p:txBody>
          <a:bodyPr wrap="square">
            <a:spAutoFit/>
          </a:bodyPr>
          <a:lstStyle/>
          <a:p>
            <a:pPr marL="457200" indent="-457200" algn="just">
              <a:buFont typeface="Arial" pitchFamily="34" charset="0"/>
              <a:buChar char="•"/>
              <a:defRPr/>
            </a:pPr>
            <a:r>
              <a:rPr lang="en-US" sz="2000" dirty="0" smtClean="0">
                <a:latin typeface="Times New Roman" pitchFamily="18" charset="0"/>
                <a:cs typeface="Times New Roman" pitchFamily="18" charset="0"/>
              </a:rPr>
              <a:t>In this method certain categories of abilities are defined well in advance and persons are put in particular category depending on their traits and characteristics</a:t>
            </a:r>
          </a:p>
          <a:p>
            <a:pPr marL="457200" indent="-457200" algn="just">
              <a:defRPr/>
            </a:pPr>
            <a:r>
              <a:rPr lang="en-US" sz="2000" dirty="0" smtClean="0">
                <a:latin typeface="Times New Roman" pitchFamily="18" charset="0"/>
                <a:cs typeface="Times New Roman" pitchFamily="18" charset="0"/>
              </a:rPr>
              <a:t> </a:t>
            </a:r>
          </a:p>
          <a:p>
            <a:pPr marL="457200" indent="-457200" algn="just">
              <a:buFont typeface="Arial" pitchFamily="34" charset="0"/>
              <a:buChar char="•"/>
              <a:defRPr/>
            </a:pPr>
            <a:r>
              <a:rPr lang="en-US" sz="2000" dirty="0" smtClean="0">
                <a:latin typeface="Times New Roman" pitchFamily="18" charset="0"/>
                <a:cs typeface="Times New Roman" pitchFamily="18" charset="0"/>
              </a:rPr>
              <a:t>Such categories maybe  outstanding, good, average, poor, very poor or maybe in terms of letters like A,B,C,D, etc. </a:t>
            </a:r>
          </a:p>
          <a:p>
            <a:pPr marL="457200" indent="-457200" algn="just">
              <a:buFont typeface="Arial" pitchFamily="34" charset="0"/>
              <a:buChar char="•"/>
              <a:defRPr/>
            </a:pPr>
            <a:endParaRPr lang="en-US" sz="2000" dirty="0" smtClean="0">
              <a:latin typeface="Times New Roman" pitchFamily="18" charset="0"/>
              <a:cs typeface="Times New Roman" pitchFamily="18" charset="0"/>
            </a:endParaRPr>
          </a:p>
          <a:p>
            <a:pPr marL="457200" indent="-457200" algn="just">
              <a:buFont typeface="Arial" pitchFamily="34" charset="0"/>
              <a:buChar char="•"/>
              <a:defRPr/>
            </a:pPr>
            <a:r>
              <a:rPr lang="en-US" sz="2000" dirty="0" smtClean="0">
                <a:latin typeface="Times New Roman" pitchFamily="18" charset="0"/>
                <a:cs typeface="Times New Roman" pitchFamily="18" charset="0"/>
              </a:rPr>
              <a:t>With ‘A’ indicating the best and ‘D’ indicating the worst. The actual performance of the employees is measured against these grades.</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866900"/>
          </a:xfrm>
          <a:prstGeom prst="rect">
            <a:avLst/>
          </a:prstGeom>
          <a:noFill/>
        </p:spPr>
      </p:pic>
      <p:sp>
        <p:nvSpPr>
          <p:cNvPr id="4" name="TextBox 3"/>
          <p:cNvSpPr txBox="1"/>
          <p:nvPr/>
        </p:nvSpPr>
        <p:spPr>
          <a:xfrm>
            <a:off x="2514600" y="762000"/>
            <a:ext cx="3475631" cy="584775"/>
          </a:xfrm>
          <a:prstGeom prst="rect">
            <a:avLst/>
          </a:prstGeom>
          <a:noFill/>
        </p:spPr>
        <p:txBody>
          <a:bodyPr wrap="none" rtlCol="0">
            <a:spAutoFit/>
          </a:bodyPr>
          <a:lstStyle/>
          <a:p>
            <a:r>
              <a:rPr lang="en-US" sz="3200" b="1" dirty="0" smtClean="0"/>
              <a:t>GRADING METHOD</a:t>
            </a:r>
            <a:endParaRPr lang="en-US" sz="3200" b="1"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76400" y="609600"/>
            <a:ext cx="6934200" cy="6019800"/>
            <a:chOff x="0" y="0"/>
            <a:chExt cx="14400" cy="10800"/>
          </a:xfrm>
        </p:grpSpPr>
        <p:pic>
          <p:nvPicPr>
            <p:cNvPr id="3" name="Picture 3"/>
            <p:cNvPicPr>
              <a:picLocks noChangeAspect="1" noChangeArrowheads="1"/>
            </p:cNvPicPr>
            <p:nvPr/>
          </p:nvPicPr>
          <p:blipFill>
            <a:blip r:embed="rId2" cstate="print"/>
            <a:srcRect/>
            <a:stretch>
              <a:fillRect/>
            </a:stretch>
          </p:blipFill>
          <p:spPr bwMode="auto">
            <a:xfrm>
              <a:off x="0" y="0"/>
              <a:ext cx="14400" cy="10800"/>
            </a:xfrm>
            <a:prstGeom prst="rect">
              <a:avLst/>
            </a:prstGeom>
            <a:noFill/>
            <a:ln w="9525">
              <a:noFill/>
              <a:miter lim="800000"/>
              <a:headEnd/>
              <a:tailEnd/>
            </a:ln>
          </p:spPr>
        </p:pic>
        <p:sp>
          <p:nvSpPr>
            <p:cNvPr id="4" name="Freeform 4"/>
            <p:cNvSpPr>
              <a:spLocks/>
            </p:cNvSpPr>
            <p:nvPr/>
          </p:nvSpPr>
          <p:spPr bwMode="auto">
            <a:xfrm>
              <a:off x="5" y="6"/>
              <a:ext cx="1291" cy="1290"/>
            </a:xfrm>
            <a:custGeom>
              <a:avLst/>
              <a:gdLst>
                <a:gd name="T0" fmla="*/ 1291 w 1291"/>
                <a:gd name="T1" fmla="*/ 0 h 1290"/>
                <a:gd name="T2" fmla="*/ 1 w 1291"/>
                <a:gd name="T3" fmla="*/ 0 h 1290"/>
                <a:gd name="T4" fmla="*/ 0 w 1291"/>
                <a:gd name="T5" fmla="*/ 1290 h 1290"/>
                <a:gd name="T6" fmla="*/ 1 w 1291"/>
                <a:gd name="T7" fmla="*/ 1290 h 1290"/>
                <a:gd name="T8" fmla="*/ 107 w 1291"/>
                <a:gd name="T9" fmla="*/ 1286 h 1290"/>
                <a:gd name="T10" fmla="*/ 210 w 1291"/>
                <a:gd name="T11" fmla="*/ 1273 h 1290"/>
                <a:gd name="T12" fmla="*/ 311 w 1291"/>
                <a:gd name="T13" fmla="*/ 1253 h 1290"/>
                <a:gd name="T14" fmla="*/ 409 w 1291"/>
                <a:gd name="T15" fmla="*/ 1224 h 1290"/>
                <a:gd name="T16" fmla="*/ 503 w 1291"/>
                <a:gd name="T17" fmla="*/ 1189 h 1290"/>
                <a:gd name="T18" fmla="*/ 594 w 1291"/>
                <a:gd name="T19" fmla="*/ 1146 h 1290"/>
                <a:gd name="T20" fmla="*/ 681 w 1291"/>
                <a:gd name="T21" fmla="*/ 1097 h 1290"/>
                <a:gd name="T22" fmla="*/ 763 w 1291"/>
                <a:gd name="T23" fmla="*/ 1041 h 1290"/>
                <a:gd name="T24" fmla="*/ 841 w 1291"/>
                <a:gd name="T25" fmla="*/ 979 h 1290"/>
                <a:gd name="T26" fmla="*/ 913 w 1291"/>
                <a:gd name="T27" fmla="*/ 912 h 1290"/>
                <a:gd name="T28" fmla="*/ 980 w 1291"/>
                <a:gd name="T29" fmla="*/ 839 h 1290"/>
                <a:gd name="T30" fmla="*/ 1042 w 1291"/>
                <a:gd name="T31" fmla="*/ 762 h 1290"/>
                <a:gd name="T32" fmla="*/ 1098 w 1291"/>
                <a:gd name="T33" fmla="*/ 679 h 1290"/>
                <a:gd name="T34" fmla="*/ 1147 w 1291"/>
                <a:gd name="T35" fmla="*/ 593 h 1290"/>
                <a:gd name="T36" fmla="*/ 1190 w 1291"/>
                <a:gd name="T37" fmla="*/ 502 h 1290"/>
                <a:gd name="T38" fmla="*/ 1225 w 1291"/>
                <a:gd name="T39" fmla="*/ 408 h 1290"/>
                <a:gd name="T40" fmla="*/ 1254 w 1291"/>
                <a:gd name="T41" fmla="*/ 310 h 1290"/>
                <a:gd name="T42" fmla="*/ 1274 w 1291"/>
                <a:gd name="T43" fmla="*/ 209 h 1290"/>
                <a:gd name="T44" fmla="*/ 1287 w 1291"/>
                <a:gd name="T45" fmla="*/ 106 h 1290"/>
                <a:gd name="T46" fmla="*/ 1291 w 1291"/>
                <a:gd name="T47" fmla="*/ 0 h 129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91"/>
                <a:gd name="T73" fmla="*/ 0 h 1290"/>
                <a:gd name="T74" fmla="*/ 1291 w 1291"/>
                <a:gd name="T75" fmla="*/ 1290 h 129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91" h="1290">
                  <a:moveTo>
                    <a:pt x="1291" y="0"/>
                  </a:moveTo>
                  <a:lnTo>
                    <a:pt x="1" y="0"/>
                  </a:lnTo>
                  <a:lnTo>
                    <a:pt x="0" y="1290"/>
                  </a:lnTo>
                  <a:lnTo>
                    <a:pt x="1" y="1290"/>
                  </a:lnTo>
                  <a:lnTo>
                    <a:pt x="107" y="1286"/>
                  </a:lnTo>
                  <a:lnTo>
                    <a:pt x="210" y="1273"/>
                  </a:lnTo>
                  <a:lnTo>
                    <a:pt x="311" y="1253"/>
                  </a:lnTo>
                  <a:lnTo>
                    <a:pt x="409" y="1224"/>
                  </a:lnTo>
                  <a:lnTo>
                    <a:pt x="503" y="1189"/>
                  </a:lnTo>
                  <a:lnTo>
                    <a:pt x="594" y="1146"/>
                  </a:lnTo>
                  <a:lnTo>
                    <a:pt x="681" y="1097"/>
                  </a:lnTo>
                  <a:lnTo>
                    <a:pt x="763" y="1041"/>
                  </a:lnTo>
                  <a:lnTo>
                    <a:pt x="841" y="979"/>
                  </a:lnTo>
                  <a:lnTo>
                    <a:pt x="913" y="912"/>
                  </a:lnTo>
                  <a:lnTo>
                    <a:pt x="980" y="839"/>
                  </a:lnTo>
                  <a:lnTo>
                    <a:pt x="1042" y="762"/>
                  </a:lnTo>
                  <a:lnTo>
                    <a:pt x="1098" y="679"/>
                  </a:lnTo>
                  <a:lnTo>
                    <a:pt x="1147" y="593"/>
                  </a:lnTo>
                  <a:lnTo>
                    <a:pt x="1190" y="502"/>
                  </a:lnTo>
                  <a:lnTo>
                    <a:pt x="1225" y="408"/>
                  </a:lnTo>
                  <a:lnTo>
                    <a:pt x="1254" y="310"/>
                  </a:lnTo>
                  <a:lnTo>
                    <a:pt x="1274" y="209"/>
                  </a:lnTo>
                  <a:lnTo>
                    <a:pt x="1287" y="106"/>
                  </a:lnTo>
                  <a:lnTo>
                    <a:pt x="1291" y="0"/>
                  </a:lnTo>
                  <a:close/>
                </a:path>
              </a:pathLst>
            </a:custGeom>
            <a:solidFill>
              <a:srgbClr val="FDF9F4"/>
            </a:solidFill>
            <a:ln w="9525">
              <a:noFill/>
              <a:round/>
              <a:headEnd/>
              <a:tailEnd/>
            </a:ln>
          </p:spPr>
          <p:txBody>
            <a:bodyPr/>
            <a:lstStyle/>
            <a:p>
              <a:endParaRPr lang="en-US"/>
            </a:p>
          </p:txBody>
        </p:sp>
        <p:sp>
          <p:nvSpPr>
            <p:cNvPr id="5" name="Freeform 5"/>
            <p:cNvSpPr>
              <a:spLocks/>
            </p:cNvSpPr>
            <p:nvPr/>
          </p:nvSpPr>
          <p:spPr bwMode="auto">
            <a:xfrm>
              <a:off x="5" y="6"/>
              <a:ext cx="1291" cy="1290"/>
            </a:xfrm>
            <a:custGeom>
              <a:avLst/>
              <a:gdLst>
                <a:gd name="T0" fmla="*/ 1291 w 1291"/>
                <a:gd name="T1" fmla="*/ 0 h 1290"/>
                <a:gd name="T2" fmla="*/ 1287 w 1291"/>
                <a:gd name="T3" fmla="*/ 106 h 1290"/>
                <a:gd name="T4" fmla="*/ 1274 w 1291"/>
                <a:gd name="T5" fmla="*/ 209 h 1290"/>
                <a:gd name="T6" fmla="*/ 1254 w 1291"/>
                <a:gd name="T7" fmla="*/ 310 h 1290"/>
                <a:gd name="T8" fmla="*/ 1225 w 1291"/>
                <a:gd name="T9" fmla="*/ 408 h 1290"/>
                <a:gd name="T10" fmla="*/ 1190 w 1291"/>
                <a:gd name="T11" fmla="*/ 502 h 1290"/>
                <a:gd name="T12" fmla="*/ 1147 w 1291"/>
                <a:gd name="T13" fmla="*/ 593 h 1290"/>
                <a:gd name="T14" fmla="*/ 1098 w 1291"/>
                <a:gd name="T15" fmla="*/ 679 h 1290"/>
                <a:gd name="T16" fmla="*/ 1042 w 1291"/>
                <a:gd name="T17" fmla="*/ 762 h 1290"/>
                <a:gd name="T18" fmla="*/ 980 w 1291"/>
                <a:gd name="T19" fmla="*/ 839 h 1290"/>
                <a:gd name="T20" fmla="*/ 913 w 1291"/>
                <a:gd name="T21" fmla="*/ 912 h 1290"/>
                <a:gd name="T22" fmla="*/ 841 w 1291"/>
                <a:gd name="T23" fmla="*/ 979 h 1290"/>
                <a:gd name="T24" fmla="*/ 763 w 1291"/>
                <a:gd name="T25" fmla="*/ 1041 h 1290"/>
                <a:gd name="T26" fmla="*/ 681 w 1291"/>
                <a:gd name="T27" fmla="*/ 1097 h 1290"/>
                <a:gd name="T28" fmla="*/ 594 w 1291"/>
                <a:gd name="T29" fmla="*/ 1146 h 1290"/>
                <a:gd name="T30" fmla="*/ 503 w 1291"/>
                <a:gd name="T31" fmla="*/ 1189 h 1290"/>
                <a:gd name="T32" fmla="*/ 409 w 1291"/>
                <a:gd name="T33" fmla="*/ 1224 h 1290"/>
                <a:gd name="T34" fmla="*/ 311 w 1291"/>
                <a:gd name="T35" fmla="*/ 1253 h 1290"/>
                <a:gd name="T36" fmla="*/ 210 w 1291"/>
                <a:gd name="T37" fmla="*/ 1273 h 1290"/>
                <a:gd name="T38" fmla="*/ 107 w 1291"/>
                <a:gd name="T39" fmla="*/ 1286 h 1290"/>
                <a:gd name="T40" fmla="*/ 1 w 1291"/>
                <a:gd name="T41" fmla="*/ 1290 h 1290"/>
                <a:gd name="T42" fmla="*/ 1 w 1291"/>
                <a:gd name="T43" fmla="*/ 1290 h 1290"/>
                <a:gd name="T44" fmla="*/ 0 w 1291"/>
                <a:gd name="T45" fmla="*/ 1290 h 1290"/>
                <a:gd name="T46" fmla="*/ 0 w 1291"/>
                <a:gd name="T47" fmla="*/ 1290 h 1290"/>
                <a:gd name="T48" fmla="*/ 1 w 1291"/>
                <a:gd name="T49" fmla="*/ 0 h 1290"/>
                <a:gd name="T50" fmla="*/ 1291 w 1291"/>
                <a:gd name="T51" fmla="*/ 0 h 129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1"/>
                <a:gd name="T79" fmla="*/ 0 h 1290"/>
                <a:gd name="T80" fmla="*/ 1291 w 1291"/>
                <a:gd name="T81" fmla="*/ 1290 h 129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1" h="1290">
                  <a:moveTo>
                    <a:pt x="1291" y="0"/>
                  </a:moveTo>
                  <a:lnTo>
                    <a:pt x="1287" y="106"/>
                  </a:lnTo>
                  <a:lnTo>
                    <a:pt x="1274" y="209"/>
                  </a:lnTo>
                  <a:lnTo>
                    <a:pt x="1254" y="310"/>
                  </a:lnTo>
                  <a:lnTo>
                    <a:pt x="1225" y="408"/>
                  </a:lnTo>
                  <a:lnTo>
                    <a:pt x="1190" y="502"/>
                  </a:lnTo>
                  <a:lnTo>
                    <a:pt x="1147" y="593"/>
                  </a:lnTo>
                  <a:lnTo>
                    <a:pt x="1098" y="679"/>
                  </a:lnTo>
                  <a:lnTo>
                    <a:pt x="1042" y="762"/>
                  </a:lnTo>
                  <a:lnTo>
                    <a:pt x="980" y="839"/>
                  </a:lnTo>
                  <a:lnTo>
                    <a:pt x="913" y="912"/>
                  </a:lnTo>
                  <a:lnTo>
                    <a:pt x="841" y="979"/>
                  </a:lnTo>
                  <a:lnTo>
                    <a:pt x="763" y="1041"/>
                  </a:lnTo>
                  <a:lnTo>
                    <a:pt x="681" y="1097"/>
                  </a:lnTo>
                  <a:lnTo>
                    <a:pt x="594" y="1146"/>
                  </a:lnTo>
                  <a:lnTo>
                    <a:pt x="503" y="1189"/>
                  </a:lnTo>
                  <a:lnTo>
                    <a:pt x="409" y="1224"/>
                  </a:lnTo>
                  <a:lnTo>
                    <a:pt x="311" y="1253"/>
                  </a:lnTo>
                  <a:lnTo>
                    <a:pt x="210" y="1273"/>
                  </a:lnTo>
                  <a:lnTo>
                    <a:pt x="107" y="1286"/>
                  </a:lnTo>
                  <a:lnTo>
                    <a:pt x="1" y="1290"/>
                  </a:lnTo>
                  <a:lnTo>
                    <a:pt x="0" y="1290"/>
                  </a:lnTo>
                  <a:lnTo>
                    <a:pt x="1" y="0"/>
                  </a:lnTo>
                  <a:lnTo>
                    <a:pt x="1291" y="0"/>
                  </a:lnTo>
                  <a:close/>
                </a:path>
              </a:pathLst>
            </a:custGeom>
            <a:noFill/>
            <a:ln w="3048">
              <a:solidFill>
                <a:srgbClr val="D2C39E"/>
              </a:solidFill>
              <a:round/>
              <a:headEnd/>
              <a:tailEnd/>
            </a:ln>
          </p:spPr>
          <p:txBody>
            <a:bodyPr/>
            <a:lstStyle/>
            <a:p>
              <a:endParaRPr lang="en-US"/>
            </a:p>
          </p:txBody>
        </p:sp>
        <p:pic>
          <p:nvPicPr>
            <p:cNvPr id="6" name="Picture 6"/>
            <p:cNvPicPr>
              <a:picLocks noChangeAspect="1" noChangeArrowheads="1"/>
            </p:cNvPicPr>
            <p:nvPr/>
          </p:nvPicPr>
          <p:blipFill>
            <a:blip r:embed="rId3" cstate="print"/>
            <a:srcRect/>
            <a:stretch>
              <a:fillRect/>
            </a:stretch>
          </p:blipFill>
          <p:spPr bwMode="auto">
            <a:xfrm>
              <a:off x="202" y="10"/>
              <a:ext cx="2810" cy="2810"/>
            </a:xfrm>
            <a:prstGeom prst="rect">
              <a:avLst/>
            </a:prstGeom>
            <a:noFill/>
            <a:ln w="9525">
              <a:noFill/>
              <a:miter lim="800000"/>
              <a:headEnd/>
              <a:tailEnd/>
            </a:ln>
          </p:spPr>
        </p:pic>
        <p:sp>
          <p:nvSpPr>
            <p:cNvPr id="7" name="Freeform 7"/>
            <p:cNvSpPr>
              <a:spLocks/>
            </p:cNvSpPr>
            <p:nvPr/>
          </p:nvSpPr>
          <p:spPr bwMode="auto">
            <a:xfrm>
              <a:off x="266" y="34"/>
              <a:ext cx="2681" cy="2681"/>
            </a:xfrm>
            <a:custGeom>
              <a:avLst/>
              <a:gdLst>
                <a:gd name="T0" fmla="*/ 5 w 2681"/>
                <a:gd name="T1" fmla="*/ 1230 h 2681"/>
                <a:gd name="T2" fmla="*/ 39 w 2681"/>
                <a:gd name="T3" fmla="*/ 1018 h 2681"/>
                <a:gd name="T4" fmla="*/ 106 w 2681"/>
                <a:gd name="T5" fmla="*/ 818 h 2681"/>
                <a:gd name="T6" fmla="*/ 201 w 2681"/>
                <a:gd name="T7" fmla="*/ 634 h 2681"/>
                <a:gd name="T8" fmla="*/ 323 w 2681"/>
                <a:gd name="T9" fmla="*/ 468 h 2681"/>
                <a:gd name="T10" fmla="*/ 468 w 2681"/>
                <a:gd name="T11" fmla="*/ 322 h 2681"/>
                <a:gd name="T12" fmla="*/ 635 w 2681"/>
                <a:gd name="T13" fmla="*/ 200 h 2681"/>
                <a:gd name="T14" fmla="*/ 819 w 2681"/>
                <a:gd name="T15" fmla="*/ 105 h 2681"/>
                <a:gd name="T16" fmla="*/ 1019 w 2681"/>
                <a:gd name="T17" fmla="*/ 39 h 2681"/>
                <a:gd name="T18" fmla="*/ 1231 w 2681"/>
                <a:gd name="T19" fmla="*/ 4 h 2681"/>
                <a:gd name="T20" fmla="*/ 1451 w 2681"/>
                <a:gd name="T21" fmla="*/ 4 h 2681"/>
                <a:gd name="T22" fmla="*/ 1663 w 2681"/>
                <a:gd name="T23" fmla="*/ 39 h 2681"/>
                <a:gd name="T24" fmla="*/ 1863 w 2681"/>
                <a:gd name="T25" fmla="*/ 105 h 2681"/>
                <a:gd name="T26" fmla="*/ 2047 w 2681"/>
                <a:gd name="T27" fmla="*/ 200 h 2681"/>
                <a:gd name="T28" fmla="*/ 2213 w 2681"/>
                <a:gd name="T29" fmla="*/ 322 h 2681"/>
                <a:gd name="T30" fmla="*/ 2359 w 2681"/>
                <a:gd name="T31" fmla="*/ 468 h 2681"/>
                <a:gd name="T32" fmla="*/ 2480 w 2681"/>
                <a:gd name="T33" fmla="*/ 634 h 2681"/>
                <a:gd name="T34" fmla="*/ 2576 w 2681"/>
                <a:gd name="T35" fmla="*/ 818 h 2681"/>
                <a:gd name="T36" fmla="*/ 2642 w 2681"/>
                <a:gd name="T37" fmla="*/ 1018 h 2681"/>
                <a:gd name="T38" fmla="*/ 2677 w 2681"/>
                <a:gd name="T39" fmla="*/ 1230 h 2681"/>
                <a:gd name="T40" fmla="*/ 2677 w 2681"/>
                <a:gd name="T41" fmla="*/ 1450 h 2681"/>
                <a:gd name="T42" fmla="*/ 2642 w 2681"/>
                <a:gd name="T43" fmla="*/ 1662 h 2681"/>
                <a:gd name="T44" fmla="*/ 2576 w 2681"/>
                <a:gd name="T45" fmla="*/ 1862 h 2681"/>
                <a:gd name="T46" fmla="*/ 2480 w 2681"/>
                <a:gd name="T47" fmla="*/ 2046 h 2681"/>
                <a:gd name="T48" fmla="*/ 2359 w 2681"/>
                <a:gd name="T49" fmla="*/ 2212 h 2681"/>
                <a:gd name="T50" fmla="*/ 2213 w 2681"/>
                <a:gd name="T51" fmla="*/ 2358 h 2681"/>
                <a:gd name="T52" fmla="*/ 2047 w 2681"/>
                <a:gd name="T53" fmla="*/ 2480 h 2681"/>
                <a:gd name="T54" fmla="*/ 1863 w 2681"/>
                <a:gd name="T55" fmla="*/ 2575 h 2681"/>
                <a:gd name="T56" fmla="*/ 1663 w 2681"/>
                <a:gd name="T57" fmla="*/ 2641 h 2681"/>
                <a:gd name="T58" fmla="*/ 1451 w 2681"/>
                <a:gd name="T59" fmla="*/ 2676 h 2681"/>
                <a:gd name="T60" fmla="*/ 1231 w 2681"/>
                <a:gd name="T61" fmla="*/ 2676 h 2681"/>
                <a:gd name="T62" fmla="*/ 1019 w 2681"/>
                <a:gd name="T63" fmla="*/ 2641 h 2681"/>
                <a:gd name="T64" fmla="*/ 819 w 2681"/>
                <a:gd name="T65" fmla="*/ 2575 h 2681"/>
                <a:gd name="T66" fmla="*/ 635 w 2681"/>
                <a:gd name="T67" fmla="*/ 2480 h 2681"/>
                <a:gd name="T68" fmla="*/ 468 w 2681"/>
                <a:gd name="T69" fmla="*/ 2358 h 2681"/>
                <a:gd name="T70" fmla="*/ 323 w 2681"/>
                <a:gd name="T71" fmla="*/ 2212 h 2681"/>
                <a:gd name="T72" fmla="*/ 201 w 2681"/>
                <a:gd name="T73" fmla="*/ 2046 h 2681"/>
                <a:gd name="T74" fmla="*/ 106 w 2681"/>
                <a:gd name="T75" fmla="*/ 1862 h 2681"/>
                <a:gd name="T76" fmla="*/ 39 w 2681"/>
                <a:gd name="T77" fmla="*/ 1662 h 2681"/>
                <a:gd name="T78" fmla="*/ 5 w 2681"/>
                <a:gd name="T79" fmla="*/ 1450 h 268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681"/>
                <a:gd name="T121" fmla="*/ 0 h 2681"/>
                <a:gd name="T122" fmla="*/ 2681 w 2681"/>
                <a:gd name="T123" fmla="*/ 2681 h 268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681" h="2681">
                  <a:moveTo>
                    <a:pt x="0" y="1340"/>
                  </a:moveTo>
                  <a:lnTo>
                    <a:pt x="5" y="1230"/>
                  </a:lnTo>
                  <a:lnTo>
                    <a:pt x="18" y="1123"/>
                  </a:lnTo>
                  <a:lnTo>
                    <a:pt x="39" y="1018"/>
                  </a:lnTo>
                  <a:lnTo>
                    <a:pt x="69" y="916"/>
                  </a:lnTo>
                  <a:lnTo>
                    <a:pt x="106" y="818"/>
                  </a:lnTo>
                  <a:lnTo>
                    <a:pt x="150" y="724"/>
                  </a:lnTo>
                  <a:lnTo>
                    <a:pt x="201" y="634"/>
                  </a:lnTo>
                  <a:lnTo>
                    <a:pt x="259" y="548"/>
                  </a:lnTo>
                  <a:lnTo>
                    <a:pt x="323" y="468"/>
                  </a:lnTo>
                  <a:lnTo>
                    <a:pt x="393" y="392"/>
                  </a:lnTo>
                  <a:lnTo>
                    <a:pt x="468" y="322"/>
                  </a:lnTo>
                  <a:lnTo>
                    <a:pt x="549" y="258"/>
                  </a:lnTo>
                  <a:lnTo>
                    <a:pt x="635" y="200"/>
                  </a:lnTo>
                  <a:lnTo>
                    <a:pt x="725" y="149"/>
                  </a:lnTo>
                  <a:lnTo>
                    <a:pt x="819" y="105"/>
                  </a:lnTo>
                  <a:lnTo>
                    <a:pt x="917" y="68"/>
                  </a:lnTo>
                  <a:lnTo>
                    <a:pt x="1019" y="39"/>
                  </a:lnTo>
                  <a:lnTo>
                    <a:pt x="1123" y="17"/>
                  </a:lnTo>
                  <a:lnTo>
                    <a:pt x="1231" y="4"/>
                  </a:lnTo>
                  <a:lnTo>
                    <a:pt x="1341" y="0"/>
                  </a:lnTo>
                  <a:lnTo>
                    <a:pt x="1451" y="4"/>
                  </a:lnTo>
                  <a:lnTo>
                    <a:pt x="1558" y="17"/>
                  </a:lnTo>
                  <a:lnTo>
                    <a:pt x="1663" y="39"/>
                  </a:lnTo>
                  <a:lnTo>
                    <a:pt x="1764" y="68"/>
                  </a:lnTo>
                  <a:lnTo>
                    <a:pt x="1863" y="105"/>
                  </a:lnTo>
                  <a:lnTo>
                    <a:pt x="1957" y="149"/>
                  </a:lnTo>
                  <a:lnTo>
                    <a:pt x="2047" y="200"/>
                  </a:lnTo>
                  <a:lnTo>
                    <a:pt x="2132" y="258"/>
                  </a:lnTo>
                  <a:lnTo>
                    <a:pt x="2213" y="322"/>
                  </a:lnTo>
                  <a:lnTo>
                    <a:pt x="2289" y="392"/>
                  </a:lnTo>
                  <a:lnTo>
                    <a:pt x="2359" y="468"/>
                  </a:lnTo>
                  <a:lnTo>
                    <a:pt x="2423" y="548"/>
                  </a:lnTo>
                  <a:lnTo>
                    <a:pt x="2480" y="634"/>
                  </a:lnTo>
                  <a:lnTo>
                    <a:pt x="2532" y="724"/>
                  </a:lnTo>
                  <a:lnTo>
                    <a:pt x="2576" y="818"/>
                  </a:lnTo>
                  <a:lnTo>
                    <a:pt x="2613" y="916"/>
                  </a:lnTo>
                  <a:lnTo>
                    <a:pt x="2642" y="1018"/>
                  </a:lnTo>
                  <a:lnTo>
                    <a:pt x="2664" y="1123"/>
                  </a:lnTo>
                  <a:lnTo>
                    <a:pt x="2677" y="1230"/>
                  </a:lnTo>
                  <a:lnTo>
                    <a:pt x="2681" y="1340"/>
                  </a:lnTo>
                  <a:lnTo>
                    <a:pt x="2677" y="1450"/>
                  </a:lnTo>
                  <a:lnTo>
                    <a:pt x="2664" y="1557"/>
                  </a:lnTo>
                  <a:lnTo>
                    <a:pt x="2642" y="1662"/>
                  </a:lnTo>
                  <a:lnTo>
                    <a:pt x="2613" y="1764"/>
                  </a:lnTo>
                  <a:lnTo>
                    <a:pt x="2576" y="1862"/>
                  </a:lnTo>
                  <a:lnTo>
                    <a:pt x="2532" y="1956"/>
                  </a:lnTo>
                  <a:lnTo>
                    <a:pt x="2480" y="2046"/>
                  </a:lnTo>
                  <a:lnTo>
                    <a:pt x="2423" y="2132"/>
                  </a:lnTo>
                  <a:lnTo>
                    <a:pt x="2359" y="2212"/>
                  </a:lnTo>
                  <a:lnTo>
                    <a:pt x="2289" y="2288"/>
                  </a:lnTo>
                  <a:lnTo>
                    <a:pt x="2213" y="2358"/>
                  </a:lnTo>
                  <a:lnTo>
                    <a:pt x="2132" y="2422"/>
                  </a:lnTo>
                  <a:lnTo>
                    <a:pt x="2047" y="2480"/>
                  </a:lnTo>
                  <a:lnTo>
                    <a:pt x="1957" y="2531"/>
                  </a:lnTo>
                  <a:lnTo>
                    <a:pt x="1863" y="2575"/>
                  </a:lnTo>
                  <a:lnTo>
                    <a:pt x="1764" y="2612"/>
                  </a:lnTo>
                  <a:lnTo>
                    <a:pt x="1663" y="2641"/>
                  </a:lnTo>
                  <a:lnTo>
                    <a:pt x="1558" y="2663"/>
                  </a:lnTo>
                  <a:lnTo>
                    <a:pt x="1451" y="2676"/>
                  </a:lnTo>
                  <a:lnTo>
                    <a:pt x="1341" y="2680"/>
                  </a:lnTo>
                  <a:lnTo>
                    <a:pt x="1231" y="2676"/>
                  </a:lnTo>
                  <a:lnTo>
                    <a:pt x="1123" y="2663"/>
                  </a:lnTo>
                  <a:lnTo>
                    <a:pt x="1019" y="2641"/>
                  </a:lnTo>
                  <a:lnTo>
                    <a:pt x="917" y="2612"/>
                  </a:lnTo>
                  <a:lnTo>
                    <a:pt x="819" y="2575"/>
                  </a:lnTo>
                  <a:lnTo>
                    <a:pt x="725" y="2531"/>
                  </a:lnTo>
                  <a:lnTo>
                    <a:pt x="635" y="2480"/>
                  </a:lnTo>
                  <a:lnTo>
                    <a:pt x="549" y="2422"/>
                  </a:lnTo>
                  <a:lnTo>
                    <a:pt x="468" y="2358"/>
                  </a:lnTo>
                  <a:lnTo>
                    <a:pt x="393" y="2288"/>
                  </a:lnTo>
                  <a:lnTo>
                    <a:pt x="323" y="2212"/>
                  </a:lnTo>
                  <a:lnTo>
                    <a:pt x="259" y="2132"/>
                  </a:lnTo>
                  <a:lnTo>
                    <a:pt x="201" y="2046"/>
                  </a:lnTo>
                  <a:lnTo>
                    <a:pt x="150" y="1956"/>
                  </a:lnTo>
                  <a:lnTo>
                    <a:pt x="106" y="1862"/>
                  </a:lnTo>
                  <a:lnTo>
                    <a:pt x="69" y="1764"/>
                  </a:lnTo>
                  <a:lnTo>
                    <a:pt x="39" y="1662"/>
                  </a:lnTo>
                  <a:lnTo>
                    <a:pt x="18" y="1557"/>
                  </a:lnTo>
                  <a:lnTo>
                    <a:pt x="5" y="1450"/>
                  </a:lnTo>
                  <a:lnTo>
                    <a:pt x="0" y="1340"/>
                  </a:lnTo>
                  <a:close/>
                </a:path>
              </a:pathLst>
            </a:custGeom>
            <a:noFill/>
            <a:ln w="27432">
              <a:solidFill>
                <a:srgbClr val="FFF6DB"/>
              </a:solidFill>
              <a:round/>
              <a:headEnd/>
              <a:tailEnd/>
            </a:ln>
          </p:spPr>
          <p:txBody>
            <a:bodyPr/>
            <a:lstStyle/>
            <a:p>
              <a:endParaRPr lang="en-US"/>
            </a:p>
          </p:txBody>
        </p:sp>
        <p:pic>
          <p:nvPicPr>
            <p:cNvPr id="8" name="Picture 8"/>
            <p:cNvPicPr>
              <a:picLocks noChangeAspect="1" noChangeArrowheads="1"/>
            </p:cNvPicPr>
            <p:nvPr/>
          </p:nvPicPr>
          <p:blipFill>
            <a:blip r:embed="rId4" cstate="print"/>
            <a:srcRect/>
            <a:stretch>
              <a:fillRect/>
            </a:stretch>
          </p:blipFill>
          <p:spPr bwMode="auto">
            <a:xfrm>
              <a:off x="271" y="1646"/>
              <a:ext cx="1819" cy="1812"/>
            </a:xfrm>
            <a:prstGeom prst="rect">
              <a:avLst/>
            </a:prstGeom>
            <a:noFill/>
            <a:ln w="9525">
              <a:noFill/>
              <a:miter lim="800000"/>
              <a:headEnd/>
              <a:tailEnd/>
            </a:ln>
          </p:spPr>
        </p:pic>
        <p:pic>
          <p:nvPicPr>
            <p:cNvPr id="9" name="Picture 9"/>
            <p:cNvPicPr>
              <a:picLocks noChangeAspect="1" noChangeArrowheads="1"/>
            </p:cNvPicPr>
            <p:nvPr/>
          </p:nvPicPr>
          <p:blipFill>
            <a:blip r:embed="rId5" cstate="print"/>
            <a:srcRect/>
            <a:stretch>
              <a:fillRect/>
            </a:stretch>
          </p:blipFill>
          <p:spPr bwMode="auto">
            <a:xfrm>
              <a:off x="295" y="2544"/>
              <a:ext cx="282" cy="860"/>
            </a:xfrm>
            <a:prstGeom prst="rect">
              <a:avLst/>
            </a:prstGeom>
            <a:noFill/>
            <a:ln w="9525">
              <a:noFill/>
              <a:miter lim="800000"/>
              <a:headEnd/>
              <a:tailEnd/>
            </a:ln>
          </p:spPr>
        </p:pic>
        <p:pic>
          <p:nvPicPr>
            <p:cNvPr id="10" name="Picture 10"/>
            <p:cNvPicPr>
              <a:picLocks noChangeAspect="1" noChangeArrowheads="1"/>
            </p:cNvPicPr>
            <p:nvPr/>
          </p:nvPicPr>
          <p:blipFill>
            <a:blip r:embed="rId5" cstate="print"/>
            <a:srcRect/>
            <a:stretch>
              <a:fillRect/>
            </a:stretch>
          </p:blipFill>
          <p:spPr bwMode="auto">
            <a:xfrm>
              <a:off x="295" y="2544"/>
              <a:ext cx="282" cy="860"/>
            </a:xfrm>
            <a:prstGeom prst="rect">
              <a:avLst/>
            </a:prstGeom>
            <a:noFill/>
            <a:ln w="9525">
              <a:noFill/>
              <a:miter lim="800000"/>
              <a:headEnd/>
              <a:tailEnd/>
            </a:ln>
          </p:spPr>
        </p:pic>
        <p:sp>
          <p:nvSpPr>
            <p:cNvPr id="11" name="Freeform 11"/>
            <p:cNvSpPr>
              <a:spLocks/>
            </p:cNvSpPr>
            <p:nvPr/>
          </p:nvSpPr>
          <p:spPr bwMode="auto">
            <a:xfrm>
              <a:off x="295" y="1655"/>
              <a:ext cx="1758" cy="1750"/>
            </a:xfrm>
            <a:custGeom>
              <a:avLst/>
              <a:gdLst>
                <a:gd name="T0" fmla="*/ 233 w 1758"/>
                <a:gd name="T1" fmla="*/ 268 h 1750"/>
                <a:gd name="T2" fmla="*/ 337 w 1758"/>
                <a:gd name="T3" fmla="*/ 175 h 1750"/>
                <a:gd name="T4" fmla="*/ 452 w 1758"/>
                <a:gd name="T5" fmla="*/ 101 h 1750"/>
                <a:gd name="T6" fmla="*/ 576 w 1758"/>
                <a:gd name="T7" fmla="*/ 47 h 1750"/>
                <a:gd name="T8" fmla="*/ 706 w 1758"/>
                <a:gd name="T9" fmla="*/ 13 h 1750"/>
                <a:gd name="T10" fmla="*/ 840 w 1758"/>
                <a:gd name="T11" fmla="*/ 0 h 1750"/>
                <a:gd name="T12" fmla="*/ 975 w 1758"/>
                <a:gd name="T13" fmla="*/ 7 h 1750"/>
                <a:gd name="T14" fmla="*/ 1109 w 1758"/>
                <a:gd name="T15" fmla="*/ 34 h 1750"/>
                <a:gd name="T16" fmla="*/ 1239 w 1758"/>
                <a:gd name="T17" fmla="*/ 83 h 1750"/>
                <a:gd name="T18" fmla="*/ 1362 w 1758"/>
                <a:gd name="T19" fmla="*/ 153 h 1750"/>
                <a:gd name="T20" fmla="*/ 1476 w 1758"/>
                <a:gd name="T21" fmla="*/ 244 h 1750"/>
                <a:gd name="T22" fmla="*/ 1572 w 1758"/>
                <a:gd name="T23" fmla="*/ 349 h 1750"/>
                <a:gd name="T24" fmla="*/ 1648 w 1758"/>
                <a:gd name="T25" fmla="*/ 465 h 1750"/>
                <a:gd name="T26" fmla="*/ 1705 w 1758"/>
                <a:gd name="T27" fmla="*/ 589 h 1750"/>
                <a:gd name="T28" fmla="*/ 1741 w 1758"/>
                <a:gd name="T29" fmla="*/ 719 h 1750"/>
                <a:gd name="T30" fmla="*/ 1758 w 1758"/>
                <a:gd name="T31" fmla="*/ 853 h 1750"/>
                <a:gd name="T32" fmla="*/ 1754 w 1758"/>
                <a:gd name="T33" fmla="*/ 987 h 1750"/>
                <a:gd name="T34" fmla="*/ 1729 w 1758"/>
                <a:gd name="T35" fmla="*/ 1120 h 1750"/>
                <a:gd name="T36" fmla="*/ 1682 w 1758"/>
                <a:gd name="T37" fmla="*/ 1249 h 1750"/>
                <a:gd name="T38" fmla="*/ 1614 w 1758"/>
                <a:gd name="T39" fmla="*/ 1370 h 1750"/>
                <a:gd name="T40" fmla="*/ 1525 w 1758"/>
                <a:gd name="T41" fmla="*/ 1481 h 1750"/>
                <a:gd name="T42" fmla="*/ 1422 w 1758"/>
                <a:gd name="T43" fmla="*/ 1575 h 1750"/>
                <a:gd name="T44" fmla="*/ 1307 w 1758"/>
                <a:gd name="T45" fmla="*/ 1648 h 1750"/>
                <a:gd name="T46" fmla="*/ 1183 w 1758"/>
                <a:gd name="T47" fmla="*/ 1702 h 1750"/>
                <a:gd name="T48" fmla="*/ 1053 w 1758"/>
                <a:gd name="T49" fmla="*/ 1736 h 1750"/>
                <a:gd name="T50" fmla="*/ 919 w 1758"/>
                <a:gd name="T51" fmla="*/ 1750 h 1750"/>
                <a:gd name="T52" fmla="*/ 784 w 1758"/>
                <a:gd name="T53" fmla="*/ 1743 h 1750"/>
                <a:gd name="T54" fmla="*/ 650 w 1758"/>
                <a:gd name="T55" fmla="*/ 1715 h 1750"/>
                <a:gd name="T56" fmla="*/ 520 w 1758"/>
                <a:gd name="T57" fmla="*/ 1666 h 1750"/>
                <a:gd name="T58" fmla="*/ 396 w 1758"/>
                <a:gd name="T59" fmla="*/ 1596 h 1750"/>
                <a:gd name="T60" fmla="*/ 283 w 1758"/>
                <a:gd name="T61" fmla="*/ 1506 h 1750"/>
                <a:gd name="T62" fmla="*/ 187 w 1758"/>
                <a:gd name="T63" fmla="*/ 1401 h 1750"/>
                <a:gd name="T64" fmla="*/ 111 w 1758"/>
                <a:gd name="T65" fmla="*/ 1285 h 1750"/>
                <a:gd name="T66" fmla="*/ 54 w 1758"/>
                <a:gd name="T67" fmla="*/ 1160 h 1750"/>
                <a:gd name="T68" fmla="*/ 17 w 1758"/>
                <a:gd name="T69" fmla="*/ 1030 h 1750"/>
                <a:gd name="T70" fmla="*/ 1 w 1758"/>
                <a:gd name="T71" fmla="*/ 897 h 1750"/>
                <a:gd name="T72" fmla="*/ 5 w 1758"/>
                <a:gd name="T73" fmla="*/ 762 h 1750"/>
                <a:gd name="T74" fmla="*/ 30 w 1758"/>
                <a:gd name="T75" fmla="*/ 629 h 1750"/>
                <a:gd name="T76" fmla="*/ 77 w 1758"/>
                <a:gd name="T77" fmla="*/ 501 h 1750"/>
                <a:gd name="T78" fmla="*/ 144 w 1758"/>
                <a:gd name="T79" fmla="*/ 379 h 17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758"/>
                <a:gd name="T121" fmla="*/ 0 h 1750"/>
                <a:gd name="T122" fmla="*/ 1758 w 1758"/>
                <a:gd name="T123" fmla="*/ 1750 h 17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758" h="1750">
                  <a:moveTo>
                    <a:pt x="187" y="322"/>
                  </a:moveTo>
                  <a:lnTo>
                    <a:pt x="233" y="268"/>
                  </a:lnTo>
                  <a:lnTo>
                    <a:pt x="284" y="219"/>
                  </a:lnTo>
                  <a:lnTo>
                    <a:pt x="337" y="175"/>
                  </a:lnTo>
                  <a:lnTo>
                    <a:pt x="393" y="135"/>
                  </a:lnTo>
                  <a:lnTo>
                    <a:pt x="452" y="101"/>
                  </a:lnTo>
                  <a:lnTo>
                    <a:pt x="513" y="72"/>
                  </a:lnTo>
                  <a:lnTo>
                    <a:pt x="576" y="47"/>
                  </a:lnTo>
                  <a:lnTo>
                    <a:pt x="640" y="28"/>
                  </a:lnTo>
                  <a:lnTo>
                    <a:pt x="706" y="13"/>
                  </a:lnTo>
                  <a:lnTo>
                    <a:pt x="772" y="4"/>
                  </a:lnTo>
                  <a:lnTo>
                    <a:pt x="840" y="0"/>
                  </a:lnTo>
                  <a:lnTo>
                    <a:pt x="907" y="1"/>
                  </a:lnTo>
                  <a:lnTo>
                    <a:pt x="975" y="7"/>
                  </a:lnTo>
                  <a:lnTo>
                    <a:pt x="1042" y="18"/>
                  </a:lnTo>
                  <a:lnTo>
                    <a:pt x="1109" y="34"/>
                  </a:lnTo>
                  <a:lnTo>
                    <a:pt x="1174" y="56"/>
                  </a:lnTo>
                  <a:lnTo>
                    <a:pt x="1239" y="83"/>
                  </a:lnTo>
                  <a:lnTo>
                    <a:pt x="1302" y="115"/>
                  </a:lnTo>
                  <a:lnTo>
                    <a:pt x="1362" y="153"/>
                  </a:lnTo>
                  <a:lnTo>
                    <a:pt x="1421" y="196"/>
                  </a:lnTo>
                  <a:lnTo>
                    <a:pt x="1476" y="244"/>
                  </a:lnTo>
                  <a:lnTo>
                    <a:pt x="1526" y="295"/>
                  </a:lnTo>
                  <a:lnTo>
                    <a:pt x="1572" y="349"/>
                  </a:lnTo>
                  <a:lnTo>
                    <a:pt x="1612" y="406"/>
                  </a:lnTo>
                  <a:lnTo>
                    <a:pt x="1648" y="465"/>
                  </a:lnTo>
                  <a:lnTo>
                    <a:pt x="1679" y="526"/>
                  </a:lnTo>
                  <a:lnTo>
                    <a:pt x="1705" y="589"/>
                  </a:lnTo>
                  <a:lnTo>
                    <a:pt x="1726" y="654"/>
                  </a:lnTo>
                  <a:lnTo>
                    <a:pt x="1741" y="719"/>
                  </a:lnTo>
                  <a:lnTo>
                    <a:pt x="1752" y="786"/>
                  </a:lnTo>
                  <a:lnTo>
                    <a:pt x="1758" y="853"/>
                  </a:lnTo>
                  <a:lnTo>
                    <a:pt x="1758" y="920"/>
                  </a:lnTo>
                  <a:lnTo>
                    <a:pt x="1754" y="987"/>
                  </a:lnTo>
                  <a:lnTo>
                    <a:pt x="1744" y="1054"/>
                  </a:lnTo>
                  <a:lnTo>
                    <a:pt x="1729" y="1120"/>
                  </a:lnTo>
                  <a:lnTo>
                    <a:pt x="1708" y="1185"/>
                  </a:lnTo>
                  <a:lnTo>
                    <a:pt x="1682" y="1249"/>
                  </a:lnTo>
                  <a:lnTo>
                    <a:pt x="1651" y="1310"/>
                  </a:lnTo>
                  <a:lnTo>
                    <a:pt x="1614" y="1370"/>
                  </a:lnTo>
                  <a:lnTo>
                    <a:pt x="1572" y="1428"/>
                  </a:lnTo>
                  <a:lnTo>
                    <a:pt x="1525" y="1481"/>
                  </a:lnTo>
                  <a:lnTo>
                    <a:pt x="1475" y="1530"/>
                  </a:lnTo>
                  <a:lnTo>
                    <a:pt x="1422" y="1575"/>
                  </a:lnTo>
                  <a:lnTo>
                    <a:pt x="1366" y="1614"/>
                  </a:lnTo>
                  <a:lnTo>
                    <a:pt x="1307" y="1648"/>
                  </a:lnTo>
                  <a:lnTo>
                    <a:pt x="1246" y="1678"/>
                  </a:lnTo>
                  <a:lnTo>
                    <a:pt x="1183" y="1702"/>
                  </a:lnTo>
                  <a:lnTo>
                    <a:pt x="1119" y="1722"/>
                  </a:lnTo>
                  <a:lnTo>
                    <a:pt x="1053" y="1736"/>
                  </a:lnTo>
                  <a:lnTo>
                    <a:pt x="986" y="1746"/>
                  </a:lnTo>
                  <a:lnTo>
                    <a:pt x="919" y="1750"/>
                  </a:lnTo>
                  <a:lnTo>
                    <a:pt x="851" y="1749"/>
                  </a:lnTo>
                  <a:lnTo>
                    <a:pt x="784" y="1743"/>
                  </a:lnTo>
                  <a:lnTo>
                    <a:pt x="717" y="1732"/>
                  </a:lnTo>
                  <a:lnTo>
                    <a:pt x="650" y="1715"/>
                  </a:lnTo>
                  <a:lnTo>
                    <a:pt x="584" y="1693"/>
                  </a:lnTo>
                  <a:lnTo>
                    <a:pt x="520" y="1666"/>
                  </a:lnTo>
                  <a:lnTo>
                    <a:pt x="457" y="1634"/>
                  </a:lnTo>
                  <a:lnTo>
                    <a:pt x="396" y="1596"/>
                  </a:lnTo>
                  <a:lnTo>
                    <a:pt x="338" y="1553"/>
                  </a:lnTo>
                  <a:lnTo>
                    <a:pt x="283" y="1506"/>
                  </a:lnTo>
                  <a:lnTo>
                    <a:pt x="233" y="1455"/>
                  </a:lnTo>
                  <a:lnTo>
                    <a:pt x="187" y="1401"/>
                  </a:lnTo>
                  <a:lnTo>
                    <a:pt x="146" y="1344"/>
                  </a:lnTo>
                  <a:lnTo>
                    <a:pt x="111" y="1285"/>
                  </a:lnTo>
                  <a:lnTo>
                    <a:pt x="80" y="1224"/>
                  </a:lnTo>
                  <a:lnTo>
                    <a:pt x="54" y="1160"/>
                  </a:lnTo>
                  <a:lnTo>
                    <a:pt x="33" y="1096"/>
                  </a:lnTo>
                  <a:lnTo>
                    <a:pt x="17" y="1030"/>
                  </a:lnTo>
                  <a:lnTo>
                    <a:pt x="7" y="964"/>
                  </a:lnTo>
                  <a:lnTo>
                    <a:pt x="1" y="897"/>
                  </a:lnTo>
                  <a:lnTo>
                    <a:pt x="0" y="829"/>
                  </a:lnTo>
                  <a:lnTo>
                    <a:pt x="5" y="762"/>
                  </a:lnTo>
                  <a:lnTo>
                    <a:pt x="15" y="695"/>
                  </a:lnTo>
                  <a:lnTo>
                    <a:pt x="30" y="629"/>
                  </a:lnTo>
                  <a:lnTo>
                    <a:pt x="51" y="564"/>
                  </a:lnTo>
                  <a:lnTo>
                    <a:pt x="77" y="501"/>
                  </a:lnTo>
                  <a:lnTo>
                    <a:pt x="108" y="439"/>
                  </a:lnTo>
                  <a:lnTo>
                    <a:pt x="144" y="379"/>
                  </a:lnTo>
                  <a:lnTo>
                    <a:pt x="187" y="322"/>
                  </a:lnTo>
                  <a:close/>
                </a:path>
              </a:pathLst>
            </a:custGeom>
            <a:noFill/>
            <a:ln w="7350">
              <a:solidFill>
                <a:srgbClr val="C6B791"/>
              </a:solidFill>
              <a:round/>
              <a:headEnd/>
              <a:tailEnd/>
            </a:ln>
          </p:spPr>
          <p:txBody>
            <a:bodyPr/>
            <a:lstStyle/>
            <a:p>
              <a:endParaRPr lang="en-US"/>
            </a:p>
          </p:txBody>
        </p:sp>
        <p:sp>
          <p:nvSpPr>
            <p:cNvPr id="12" name="Freeform 12"/>
            <p:cNvSpPr>
              <a:spLocks/>
            </p:cNvSpPr>
            <p:nvPr/>
          </p:nvSpPr>
          <p:spPr bwMode="auto">
            <a:xfrm>
              <a:off x="501" y="1860"/>
              <a:ext cx="1347" cy="1339"/>
            </a:xfrm>
            <a:custGeom>
              <a:avLst/>
              <a:gdLst>
                <a:gd name="T0" fmla="*/ 109 w 1347"/>
                <a:gd name="T1" fmla="*/ 289 h 1339"/>
                <a:gd name="T2" fmla="*/ 57 w 1347"/>
                <a:gd name="T3" fmla="*/ 382 h 1339"/>
                <a:gd name="T4" fmla="*/ 22 w 1347"/>
                <a:gd name="T5" fmla="*/ 480 h 1339"/>
                <a:gd name="T6" fmla="*/ 3 w 1347"/>
                <a:gd name="T7" fmla="*/ 581 h 1339"/>
                <a:gd name="T8" fmla="*/ 0 w 1347"/>
                <a:gd name="T9" fmla="*/ 684 h 1339"/>
                <a:gd name="T10" fmla="*/ 13 w 1347"/>
                <a:gd name="T11" fmla="*/ 787 h 1339"/>
                <a:gd name="T12" fmla="*/ 42 w 1347"/>
                <a:gd name="T13" fmla="*/ 886 h 1339"/>
                <a:gd name="T14" fmla="*/ 85 w 1347"/>
                <a:gd name="T15" fmla="*/ 982 h 1339"/>
                <a:gd name="T16" fmla="*/ 144 w 1347"/>
                <a:gd name="T17" fmla="*/ 1071 h 1339"/>
                <a:gd name="T18" fmla="*/ 218 w 1347"/>
                <a:gd name="T19" fmla="*/ 1151 h 1339"/>
                <a:gd name="T20" fmla="*/ 305 w 1347"/>
                <a:gd name="T21" fmla="*/ 1221 h 1339"/>
                <a:gd name="T22" fmla="*/ 400 w 1347"/>
                <a:gd name="T23" fmla="*/ 1275 h 1339"/>
                <a:gd name="T24" fmla="*/ 500 w 1347"/>
                <a:gd name="T25" fmla="*/ 1312 h 1339"/>
                <a:gd name="T26" fmla="*/ 602 w 1347"/>
                <a:gd name="T27" fmla="*/ 1334 h 1339"/>
                <a:gd name="T28" fmla="*/ 706 w 1347"/>
                <a:gd name="T29" fmla="*/ 1340 h 1339"/>
                <a:gd name="T30" fmla="*/ 808 w 1347"/>
                <a:gd name="T31" fmla="*/ 1329 h 1339"/>
                <a:gd name="T32" fmla="*/ 908 w 1347"/>
                <a:gd name="T33" fmla="*/ 1304 h 1339"/>
                <a:gd name="T34" fmla="*/ 1003 w 1347"/>
                <a:gd name="T35" fmla="*/ 1263 h 1339"/>
                <a:gd name="T36" fmla="*/ 1091 w 1347"/>
                <a:gd name="T37" fmla="*/ 1207 h 1339"/>
                <a:gd name="T38" fmla="*/ 1170 w 1347"/>
                <a:gd name="T39" fmla="*/ 1136 h 1339"/>
                <a:gd name="T40" fmla="*/ 1238 w 1347"/>
                <a:gd name="T41" fmla="*/ 1051 h 1339"/>
                <a:gd name="T42" fmla="*/ 1289 w 1347"/>
                <a:gd name="T43" fmla="*/ 958 h 1339"/>
                <a:gd name="T44" fmla="*/ 1325 w 1347"/>
                <a:gd name="T45" fmla="*/ 860 h 1339"/>
                <a:gd name="T46" fmla="*/ 1344 w 1347"/>
                <a:gd name="T47" fmla="*/ 758 h 1339"/>
                <a:gd name="T48" fmla="*/ 1347 w 1347"/>
                <a:gd name="T49" fmla="*/ 655 h 1339"/>
                <a:gd name="T50" fmla="*/ 1334 w 1347"/>
                <a:gd name="T51" fmla="*/ 553 h 1339"/>
                <a:gd name="T52" fmla="*/ 1305 w 1347"/>
                <a:gd name="T53" fmla="*/ 453 h 1339"/>
                <a:gd name="T54" fmla="*/ 1261 w 1347"/>
                <a:gd name="T55" fmla="*/ 358 h 1339"/>
                <a:gd name="T56" fmla="*/ 1203 w 1347"/>
                <a:gd name="T57" fmla="*/ 269 h 1339"/>
                <a:gd name="T58" fmla="*/ 1129 w 1347"/>
                <a:gd name="T59" fmla="*/ 188 h 1339"/>
                <a:gd name="T60" fmla="*/ 1042 w 1347"/>
                <a:gd name="T61" fmla="*/ 119 h 1339"/>
                <a:gd name="T62" fmla="*/ 947 w 1347"/>
                <a:gd name="T63" fmla="*/ 65 h 1339"/>
                <a:gd name="T64" fmla="*/ 847 w 1347"/>
                <a:gd name="T65" fmla="*/ 27 h 1339"/>
                <a:gd name="T66" fmla="*/ 745 w 1347"/>
                <a:gd name="T67" fmla="*/ 6 h 1339"/>
                <a:gd name="T68" fmla="*/ 641 w 1347"/>
                <a:gd name="T69" fmla="*/ 0 h 1339"/>
                <a:gd name="T70" fmla="*/ 538 w 1347"/>
                <a:gd name="T71" fmla="*/ 10 h 1339"/>
                <a:gd name="T72" fmla="*/ 439 w 1347"/>
                <a:gd name="T73" fmla="*/ 36 h 1339"/>
                <a:gd name="T74" fmla="*/ 344 w 1347"/>
                <a:gd name="T75" fmla="*/ 77 h 1339"/>
                <a:gd name="T76" fmla="*/ 256 w 1347"/>
                <a:gd name="T77" fmla="*/ 133 h 1339"/>
                <a:gd name="T78" fmla="*/ 177 w 1347"/>
                <a:gd name="T79" fmla="*/ 204 h 133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47"/>
                <a:gd name="T121" fmla="*/ 0 h 1339"/>
                <a:gd name="T122" fmla="*/ 1347 w 1347"/>
                <a:gd name="T123" fmla="*/ 1339 h 133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47" h="1339">
                  <a:moveTo>
                    <a:pt x="141" y="245"/>
                  </a:moveTo>
                  <a:lnTo>
                    <a:pt x="109" y="289"/>
                  </a:lnTo>
                  <a:lnTo>
                    <a:pt x="81" y="335"/>
                  </a:lnTo>
                  <a:lnTo>
                    <a:pt x="57" y="382"/>
                  </a:lnTo>
                  <a:lnTo>
                    <a:pt x="38" y="430"/>
                  </a:lnTo>
                  <a:lnTo>
                    <a:pt x="22" y="480"/>
                  </a:lnTo>
                  <a:lnTo>
                    <a:pt x="11" y="530"/>
                  </a:lnTo>
                  <a:lnTo>
                    <a:pt x="3" y="581"/>
                  </a:lnTo>
                  <a:lnTo>
                    <a:pt x="0" y="633"/>
                  </a:lnTo>
                  <a:lnTo>
                    <a:pt x="0" y="684"/>
                  </a:lnTo>
                  <a:lnTo>
                    <a:pt x="5" y="736"/>
                  </a:lnTo>
                  <a:lnTo>
                    <a:pt x="13" y="787"/>
                  </a:lnTo>
                  <a:lnTo>
                    <a:pt x="25" y="837"/>
                  </a:lnTo>
                  <a:lnTo>
                    <a:pt x="42" y="886"/>
                  </a:lnTo>
                  <a:lnTo>
                    <a:pt x="62" y="935"/>
                  </a:lnTo>
                  <a:lnTo>
                    <a:pt x="85" y="982"/>
                  </a:lnTo>
                  <a:lnTo>
                    <a:pt x="113" y="1027"/>
                  </a:lnTo>
                  <a:lnTo>
                    <a:pt x="144" y="1071"/>
                  </a:lnTo>
                  <a:lnTo>
                    <a:pt x="179" y="1112"/>
                  </a:lnTo>
                  <a:lnTo>
                    <a:pt x="218" y="1151"/>
                  </a:lnTo>
                  <a:lnTo>
                    <a:pt x="260" y="1188"/>
                  </a:lnTo>
                  <a:lnTo>
                    <a:pt x="305" y="1221"/>
                  </a:lnTo>
                  <a:lnTo>
                    <a:pt x="352" y="1250"/>
                  </a:lnTo>
                  <a:lnTo>
                    <a:pt x="400" y="1275"/>
                  </a:lnTo>
                  <a:lnTo>
                    <a:pt x="449" y="1296"/>
                  </a:lnTo>
                  <a:lnTo>
                    <a:pt x="500" y="1312"/>
                  </a:lnTo>
                  <a:lnTo>
                    <a:pt x="551" y="1325"/>
                  </a:lnTo>
                  <a:lnTo>
                    <a:pt x="602" y="1334"/>
                  </a:lnTo>
                  <a:lnTo>
                    <a:pt x="654" y="1339"/>
                  </a:lnTo>
                  <a:lnTo>
                    <a:pt x="706" y="1340"/>
                  </a:lnTo>
                  <a:lnTo>
                    <a:pt x="757" y="1336"/>
                  </a:lnTo>
                  <a:lnTo>
                    <a:pt x="808" y="1329"/>
                  </a:lnTo>
                  <a:lnTo>
                    <a:pt x="859" y="1319"/>
                  </a:lnTo>
                  <a:lnTo>
                    <a:pt x="908" y="1304"/>
                  </a:lnTo>
                  <a:lnTo>
                    <a:pt x="956" y="1285"/>
                  </a:lnTo>
                  <a:lnTo>
                    <a:pt x="1003" y="1263"/>
                  </a:lnTo>
                  <a:lnTo>
                    <a:pt x="1048" y="1237"/>
                  </a:lnTo>
                  <a:lnTo>
                    <a:pt x="1091" y="1207"/>
                  </a:lnTo>
                  <a:lnTo>
                    <a:pt x="1132" y="1173"/>
                  </a:lnTo>
                  <a:lnTo>
                    <a:pt x="1170" y="1136"/>
                  </a:lnTo>
                  <a:lnTo>
                    <a:pt x="1206" y="1095"/>
                  </a:lnTo>
                  <a:lnTo>
                    <a:pt x="1238" y="1051"/>
                  </a:lnTo>
                  <a:lnTo>
                    <a:pt x="1266" y="1005"/>
                  </a:lnTo>
                  <a:lnTo>
                    <a:pt x="1289" y="958"/>
                  </a:lnTo>
                  <a:lnTo>
                    <a:pt x="1309" y="909"/>
                  </a:lnTo>
                  <a:lnTo>
                    <a:pt x="1325" y="860"/>
                  </a:lnTo>
                  <a:lnTo>
                    <a:pt x="1336" y="809"/>
                  </a:lnTo>
                  <a:lnTo>
                    <a:pt x="1344" y="758"/>
                  </a:lnTo>
                  <a:lnTo>
                    <a:pt x="1347" y="707"/>
                  </a:lnTo>
                  <a:lnTo>
                    <a:pt x="1347" y="655"/>
                  </a:lnTo>
                  <a:lnTo>
                    <a:pt x="1342" y="604"/>
                  </a:lnTo>
                  <a:lnTo>
                    <a:pt x="1334" y="553"/>
                  </a:lnTo>
                  <a:lnTo>
                    <a:pt x="1321" y="503"/>
                  </a:lnTo>
                  <a:lnTo>
                    <a:pt x="1305" y="453"/>
                  </a:lnTo>
                  <a:lnTo>
                    <a:pt x="1285" y="405"/>
                  </a:lnTo>
                  <a:lnTo>
                    <a:pt x="1261" y="358"/>
                  </a:lnTo>
                  <a:lnTo>
                    <a:pt x="1234" y="312"/>
                  </a:lnTo>
                  <a:lnTo>
                    <a:pt x="1203" y="269"/>
                  </a:lnTo>
                  <a:lnTo>
                    <a:pt x="1168" y="227"/>
                  </a:lnTo>
                  <a:lnTo>
                    <a:pt x="1129" y="188"/>
                  </a:lnTo>
                  <a:lnTo>
                    <a:pt x="1087" y="152"/>
                  </a:lnTo>
                  <a:lnTo>
                    <a:pt x="1042" y="119"/>
                  </a:lnTo>
                  <a:lnTo>
                    <a:pt x="995" y="90"/>
                  </a:lnTo>
                  <a:lnTo>
                    <a:pt x="947" y="65"/>
                  </a:lnTo>
                  <a:lnTo>
                    <a:pt x="898" y="44"/>
                  </a:lnTo>
                  <a:lnTo>
                    <a:pt x="847" y="27"/>
                  </a:lnTo>
                  <a:lnTo>
                    <a:pt x="796" y="14"/>
                  </a:lnTo>
                  <a:lnTo>
                    <a:pt x="745" y="6"/>
                  </a:lnTo>
                  <a:lnTo>
                    <a:pt x="693" y="1"/>
                  </a:lnTo>
                  <a:lnTo>
                    <a:pt x="641" y="0"/>
                  </a:lnTo>
                  <a:lnTo>
                    <a:pt x="589" y="3"/>
                  </a:lnTo>
                  <a:lnTo>
                    <a:pt x="538" y="10"/>
                  </a:lnTo>
                  <a:lnTo>
                    <a:pt x="488" y="21"/>
                  </a:lnTo>
                  <a:lnTo>
                    <a:pt x="439" y="36"/>
                  </a:lnTo>
                  <a:lnTo>
                    <a:pt x="391" y="54"/>
                  </a:lnTo>
                  <a:lnTo>
                    <a:pt x="344" y="77"/>
                  </a:lnTo>
                  <a:lnTo>
                    <a:pt x="299" y="103"/>
                  </a:lnTo>
                  <a:lnTo>
                    <a:pt x="256" y="133"/>
                  </a:lnTo>
                  <a:lnTo>
                    <a:pt x="215" y="167"/>
                  </a:lnTo>
                  <a:lnTo>
                    <a:pt x="177" y="204"/>
                  </a:lnTo>
                  <a:lnTo>
                    <a:pt x="141" y="245"/>
                  </a:lnTo>
                  <a:close/>
                </a:path>
              </a:pathLst>
            </a:custGeom>
            <a:noFill/>
            <a:ln w="7350">
              <a:solidFill>
                <a:srgbClr val="C6B791"/>
              </a:solidFill>
              <a:round/>
              <a:headEnd/>
              <a:tailEnd/>
            </a:ln>
          </p:spPr>
          <p:txBody>
            <a:bodyPr/>
            <a:lstStyle/>
            <a:p>
              <a:endParaRPr lang="en-US"/>
            </a:p>
          </p:txBody>
        </p:sp>
        <p:sp>
          <p:nvSpPr>
            <p:cNvPr id="13" name="Freeform 13"/>
            <p:cNvSpPr>
              <a:spLocks/>
            </p:cNvSpPr>
            <p:nvPr/>
          </p:nvSpPr>
          <p:spPr bwMode="auto">
            <a:xfrm>
              <a:off x="1596" y="0"/>
              <a:ext cx="12804" cy="10800"/>
            </a:xfrm>
            <a:custGeom>
              <a:avLst/>
              <a:gdLst>
                <a:gd name="T0" fmla="*/ 12804 w 12804"/>
                <a:gd name="T1" fmla="*/ 0 h 10800"/>
                <a:gd name="T2" fmla="*/ 0 w 12804"/>
                <a:gd name="T3" fmla="*/ 0 h 10800"/>
                <a:gd name="T4" fmla="*/ 0 w 12804"/>
                <a:gd name="T5" fmla="*/ 10800 h 10800"/>
                <a:gd name="T6" fmla="*/ 12804 w 12804"/>
                <a:gd name="T7" fmla="*/ 10800 h 10800"/>
                <a:gd name="T8" fmla="*/ 12804 w 12804"/>
                <a:gd name="T9" fmla="*/ 0 h 10800"/>
                <a:gd name="T10" fmla="*/ 0 60000 65536"/>
                <a:gd name="T11" fmla="*/ 0 60000 65536"/>
                <a:gd name="T12" fmla="*/ 0 60000 65536"/>
                <a:gd name="T13" fmla="*/ 0 60000 65536"/>
                <a:gd name="T14" fmla="*/ 0 60000 65536"/>
                <a:gd name="T15" fmla="*/ 0 w 12804"/>
                <a:gd name="T16" fmla="*/ 0 h 10800"/>
                <a:gd name="T17" fmla="*/ 12804 w 12804"/>
                <a:gd name="T18" fmla="*/ 10800 h 10800"/>
              </a:gdLst>
              <a:ahLst/>
              <a:cxnLst>
                <a:cxn ang="T10">
                  <a:pos x="T0" y="T1"/>
                </a:cxn>
                <a:cxn ang="T11">
                  <a:pos x="T2" y="T3"/>
                </a:cxn>
                <a:cxn ang="T12">
                  <a:pos x="T4" y="T5"/>
                </a:cxn>
                <a:cxn ang="T13">
                  <a:pos x="T6" y="T7"/>
                </a:cxn>
                <a:cxn ang="T14">
                  <a:pos x="T8" y="T9"/>
                </a:cxn>
              </a:cxnLst>
              <a:rect l="T15" t="T16" r="T17" b="T18"/>
              <a:pathLst>
                <a:path w="12804" h="10800">
                  <a:moveTo>
                    <a:pt x="12804" y="0"/>
                  </a:moveTo>
                  <a:lnTo>
                    <a:pt x="0" y="0"/>
                  </a:lnTo>
                  <a:lnTo>
                    <a:pt x="0" y="10800"/>
                  </a:lnTo>
                  <a:lnTo>
                    <a:pt x="12804" y="10800"/>
                  </a:lnTo>
                  <a:lnTo>
                    <a:pt x="12804" y="0"/>
                  </a:lnTo>
                  <a:close/>
                </a:path>
              </a:pathLst>
            </a:custGeom>
            <a:solidFill>
              <a:srgbClr val="FFFFFF"/>
            </a:solidFill>
            <a:ln w="9525">
              <a:noFill/>
              <a:round/>
              <a:headEnd/>
              <a:tailEnd/>
            </a:ln>
          </p:spPr>
          <p:txBody>
            <a:bodyPr/>
            <a:lstStyle/>
            <a:p>
              <a:endParaRPr lang="en-US"/>
            </a:p>
          </p:txBody>
        </p:sp>
        <p:pic>
          <p:nvPicPr>
            <p:cNvPr id="14" name="Picture 14"/>
            <p:cNvPicPr>
              <a:picLocks noChangeAspect="1" noChangeArrowheads="1"/>
            </p:cNvPicPr>
            <p:nvPr/>
          </p:nvPicPr>
          <p:blipFill>
            <a:blip r:embed="rId6" cstate="print"/>
            <a:srcRect/>
            <a:stretch>
              <a:fillRect/>
            </a:stretch>
          </p:blipFill>
          <p:spPr bwMode="auto">
            <a:xfrm>
              <a:off x="1474" y="-62"/>
              <a:ext cx="245" cy="10925"/>
            </a:xfrm>
            <a:prstGeom prst="rect">
              <a:avLst/>
            </a:prstGeom>
            <a:noFill/>
            <a:ln w="9525">
              <a:noFill/>
              <a:miter lim="800000"/>
              <a:headEnd/>
              <a:tailEnd/>
            </a:ln>
          </p:spPr>
        </p:pic>
        <p:sp>
          <p:nvSpPr>
            <p:cNvPr id="15" name="Freeform 15"/>
            <p:cNvSpPr>
              <a:spLocks/>
            </p:cNvSpPr>
            <p:nvPr/>
          </p:nvSpPr>
          <p:spPr bwMode="auto">
            <a:xfrm>
              <a:off x="1656" y="0"/>
              <a:ext cx="0" cy="10800"/>
            </a:xfrm>
            <a:custGeom>
              <a:avLst/>
              <a:gdLst>
                <a:gd name="T0" fmla="*/ 0 h 10800"/>
                <a:gd name="T1" fmla="*/ 10800 h 10800"/>
                <a:gd name="T2" fmla="*/ 0 60000 65536"/>
                <a:gd name="T3" fmla="*/ 0 60000 65536"/>
                <a:gd name="T4" fmla="*/ 0 h 10800"/>
                <a:gd name="T5" fmla="*/ 10800 h 10800"/>
              </a:gdLst>
              <a:ahLst/>
              <a:cxnLst>
                <a:cxn ang="T2">
                  <a:pos x="0" y="T0"/>
                </a:cxn>
                <a:cxn ang="T3">
                  <a:pos x="0" y="T1"/>
                </a:cxn>
              </a:cxnLst>
              <a:rect l="0" t="T4" r="0" b="T5"/>
              <a:pathLst>
                <a:path h="10800">
                  <a:moveTo>
                    <a:pt x="0" y="0"/>
                  </a:moveTo>
                  <a:lnTo>
                    <a:pt x="0" y="10800"/>
                  </a:lnTo>
                </a:path>
              </a:pathLst>
            </a:custGeom>
            <a:noFill/>
            <a:ln w="74422">
              <a:solidFill>
                <a:srgbClr val="FFFFFF"/>
              </a:solidFill>
              <a:round/>
              <a:headEnd/>
              <a:tailEnd/>
            </a:ln>
          </p:spPr>
          <p:txBody>
            <a:bodyPr/>
            <a:lstStyle/>
            <a:p>
              <a:endParaRPr lang="en-US"/>
            </a:p>
          </p:txBody>
        </p:sp>
        <p:pic>
          <p:nvPicPr>
            <p:cNvPr id="16" name="Picture 16"/>
            <p:cNvPicPr>
              <a:picLocks noChangeAspect="1" noChangeArrowheads="1"/>
            </p:cNvPicPr>
            <p:nvPr/>
          </p:nvPicPr>
          <p:blipFill>
            <a:blip r:embed="rId7" cstate="print"/>
            <a:srcRect/>
            <a:stretch>
              <a:fillRect/>
            </a:stretch>
          </p:blipFill>
          <p:spPr bwMode="auto">
            <a:xfrm>
              <a:off x="0" y="0"/>
              <a:ext cx="14400" cy="10800"/>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hp\Desktop\PMPE IMAGES\teal-bumpy-header.jpg"/>
          <p:cNvPicPr>
            <a:picLocks noChangeAspect="1" noChangeArrowheads="1"/>
          </p:cNvPicPr>
          <p:nvPr/>
        </p:nvPicPr>
        <p:blipFill>
          <a:blip r:embed="rId2" cstate="print"/>
          <a:srcRect/>
          <a:stretch>
            <a:fillRect/>
          </a:stretch>
        </p:blipFill>
        <p:spPr bwMode="auto">
          <a:xfrm>
            <a:off x="0" y="0"/>
            <a:ext cx="9144000" cy="1866900"/>
          </a:xfrm>
          <a:prstGeom prst="rect">
            <a:avLst/>
          </a:prstGeom>
          <a:noFill/>
        </p:spPr>
      </p:pic>
      <p:sp>
        <p:nvSpPr>
          <p:cNvPr id="3" name="TextBox 2"/>
          <p:cNvSpPr txBox="1"/>
          <p:nvPr/>
        </p:nvSpPr>
        <p:spPr>
          <a:xfrm>
            <a:off x="2286000" y="914400"/>
            <a:ext cx="4159472" cy="584775"/>
          </a:xfrm>
          <a:prstGeom prst="rect">
            <a:avLst/>
          </a:prstGeom>
          <a:noFill/>
        </p:spPr>
        <p:txBody>
          <a:bodyPr wrap="none" rtlCol="0">
            <a:spAutoFit/>
          </a:bodyPr>
          <a:lstStyle/>
          <a:p>
            <a:r>
              <a:rPr lang="en-US" sz="3200" b="1" dirty="0" smtClean="0"/>
              <a:t>CONFIDENTIAL REPORT</a:t>
            </a:r>
            <a:endParaRPr lang="en-US" sz="3200" b="1" dirty="0"/>
          </a:p>
        </p:txBody>
      </p:sp>
      <p:sp>
        <p:nvSpPr>
          <p:cNvPr id="4" name="Rectangle 3"/>
          <p:cNvSpPr/>
          <p:nvPr/>
        </p:nvSpPr>
        <p:spPr>
          <a:xfrm>
            <a:off x="0" y="1859340"/>
            <a:ext cx="9144000" cy="4093428"/>
          </a:xfrm>
          <a:prstGeom prst="rect">
            <a:avLst/>
          </a:prstGeom>
        </p:spPr>
        <p:txBody>
          <a:bodyPr wrap="square">
            <a:spAutoFit/>
          </a:bodyPr>
          <a:lstStyle/>
          <a:p>
            <a:pPr algn="just">
              <a:defRPr/>
            </a:pPr>
            <a:r>
              <a:rPr lang="en-US" sz="2000" dirty="0" smtClean="0">
                <a:latin typeface="Times New Roman" pitchFamily="18" charset="0"/>
                <a:cs typeface="Times New Roman" pitchFamily="18" charset="0"/>
              </a:rPr>
              <a:t>Confidential records are maintained mostly in Government departments. Confidential report ACR shall have 14 items: </a:t>
            </a:r>
          </a:p>
          <a:p>
            <a:pPr algn="just">
              <a:defRPr/>
            </a:pPr>
            <a:endParaRPr lang="en-US" sz="2000" dirty="0" smtClean="0">
              <a:latin typeface="Times New Roman" pitchFamily="18" charset="0"/>
              <a:cs typeface="Times New Roman" pitchFamily="18" charset="0"/>
            </a:endParaRPr>
          </a:p>
          <a:p>
            <a:pPr marL="53975" indent="-53975">
              <a:buFontTx/>
              <a:buAutoNum type="arabicPeriod"/>
              <a:tabLst>
                <a:tab pos="0" algn="l"/>
              </a:tabLst>
              <a:defRPr/>
            </a:pPr>
            <a:r>
              <a:rPr lang="en-US" sz="2000" dirty="0" smtClean="0">
                <a:latin typeface="Times New Roman" pitchFamily="18" charset="0"/>
                <a:cs typeface="Times New Roman" pitchFamily="18" charset="0"/>
              </a:rPr>
              <a:t>Attendance</a:t>
            </a:r>
          </a:p>
          <a:p>
            <a:pPr marL="53975" indent="-53975">
              <a:buFontTx/>
              <a:buAutoNum type="arabicPeriod"/>
              <a:tabLst>
                <a:tab pos="0" algn="l"/>
              </a:tabLst>
              <a:defRPr/>
            </a:pPr>
            <a:endParaRPr lang="en-US" sz="2000" dirty="0" smtClean="0">
              <a:latin typeface="Times New Roman" pitchFamily="18" charset="0"/>
              <a:cs typeface="Times New Roman" pitchFamily="18" charset="0"/>
            </a:endParaRPr>
          </a:p>
          <a:p>
            <a:pPr marL="53975" indent="-53975">
              <a:tabLst>
                <a:tab pos="0" algn="l"/>
              </a:tabLst>
              <a:defRPr/>
            </a:pPr>
            <a:r>
              <a:rPr lang="en-US" sz="2000" dirty="0" smtClean="0">
                <a:latin typeface="Times New Roman" pitchFamily="18" charset="0"/>
                <a:cs typeface="Times New Roman" pitchFamily="18" charset="0"/>
              </a:rPr>
              <a:t>2.ability to understand </a:t>
            </a:r>
          </a:p>
          <a:p>
            <a:pPr marL="53975" indent="-53975">
              <a:tabLst>
                <a:tab pos="0" algn="l"/>
              </a:tabLst>
              <a:defRPr/>
            </a:pPr>
            <a:endParaRPr lang="en-US" sz="2000" dirty="0" smtClean="0">
              <a:latin typeface="Times New Roman" pitchFamily="18" charset="0"/>
              <a:cs typeface="Times New Roman" pitchFamily="18" charset="0"/>
            </a:endParaRPr>
          </a:p>
          <a:p>
            <a:pPr marL="53975" indent="-53975">
              <a:tabLst>
                <a:tab pos="0" algn="l"/>
              </a:tabLst>
              <a:defRPr/>
            </a:pPr>
            <a:r>
              <a:rPr lang="en-US" sz="2000" dirty="0" smtClean="0">
                <a:latin typeface="Times New Roman" pitchFamily="18" charset="0"/>
                <a:cs typeface="Times New Roman" pitchFamily="18" charset="0"/>
              </a:rPr>
              <a:t>3.initiative </a:t>
            </a:r>
          </a:p>
          <a:p>
            <a:pPr marL="514350" indent="-514350">
              <a:defRPr/>
            </a:pPr>
            <a:endParaRPr lang="en-US" sz="2000" dirty="0" smtClean="0">
              <a:latin typeface="Times New Roman" pitchFamily="18" charset="0"/>
              <a:cs typeface="Times New Roman" pitchFamily="18" charset="0"/>
            </a:endParaRPr>
          </a:p>
          <a:p>
            <a:pPr marL="514350" indent="-514350">
              <a:defRPr/>
            </a:pPr>
            <a:r>
              <a:rPr lang="en-US" sz="2000" dirty="0" smtClean="0">
                <a:latin typeface="Times New Roman" pitchFamily="18" charset="0"/>
                <a:cs typeface="Times New Roman" pitchFamily="18" charset="0"/>
              </a:rPr>
              <a:t>4. self expression</a:t>
            </a:r>
          </a:p>
          <a:p>
            <a:pPr marL="514350" indent="-514350">
              <a:defRPr/>
            </a:pPr>
            <a:endParaRPr lang="en-US" sz="2000" dirty="0" smtClean="0">
              <a:latin typeface="Times New Roman" pitchFamily="18" charset="0"/>
              <a:cs typeface="Times New Roman" pitchFamily="18" charset="0"/>
            </a:endParaRPr>
          </a:p>
          <a:p>
            <a:pPr marL="514350" indent="-514350">
              <a:defRPr/>
            </a:pPr>
            <a:r>
              <a:rPr lang="en-US" sz="2000" dirty="0" smtClean="0">
                <a:latin typeface="Times New Roman" pitchFamily="18" charset="0"/>
                <a:cs typeface="Times New Roman" pitchFamily="18" charset="0"/>
              </a:rPr>
              <a:t>5.ability to reason </a:t>
            </a:r>
          </a:p>
          <a:p>
            <a:pPr marL="514350" indent="-514350">
              <a:defRPr/>
            </a:pPr>
            <a:endParaRPr lang="en-US" sz="2000" dirty="0" smtClean="0">
              <a:latin typeface="Times New Roman" pitchFamily="18" charset="0"/>
              <a:cs typeface="Times New Roman" pitchFamily="18" charset="0"/>
            </a:endParaRPr>
          </a:p>
        </p:txBody>
      </p:sp>
      <p:sp>
        <p:nvSpPr>
          <p:cNvPr id="5" name="TextBox 4"/>
          <p:cNvSpPr txBox="1"/>
          <p:nvPr/>
        </p:nvSpPr>
        <p:spPr>
          <a:xfrm>
            <a:off x="2667000" y="2487573"/>
            <a:ext cx="3595856" cy="3477875"/>
          </a:xfrm>
          <a:prstGeom prst="rect">
            <a:avLst/>
          </a:prstGeom>
          <a:noFill/>
        </p:spPr>
        <p:txBody>
          <a:bodyPr wrap="none" rtlCol="0">
            <a:spAutoFit/>
          </a:bodyPr>
          <a:lstStyle/>
          <a:p>
            <a:pPr marL="457200" indent="-457200">
              <a:defRPr/>
            </a:pPr>
            <a:endParaRPr lang="en-US" sz="2000" dirty="0" smtClean="0">
              <a:latin typeface="Times New Roman" pitchFamily="18" charset="0"/>
              <a:cs typeface="Times New Roman" pitchFamily="18" charset="0"/>
            </a:endParaRPr>
          </a:p>
          <a:p>
            <a:pPr marL="457200" indent="-457200">
              <a:defRPr/>
            </a:pPr>
            <a:r>
              <a:rPr lang="en-US" sz="2000" dirty="0" smtClean="0">
                <a:latin typeface="Times New Roman" pitchFamily="18" charset="0"/>
                <a:cs typeface="Times New Roman" pitchFamily="18" charset="0"/>
              </a:rPr>
              <a:t>6.leadership </a:t>
            </a:r>
          </a:p>
          <a:p>
            <a:pPr marL="457200" indent="-457200">
              <a:defRPr/>
            </a:pPr>
            <a:endParaRPr lang="en-US" sz="2000" dirty="0" smtClean="0">
              <a:latin typeface="Times New Roman" pitchFamily="18" charset="0"/>
              <a:cs typeface="Times New Roman" pitchFamily="18" charset="0"/>
            </a:endParaRPr>
          </a:p>
          <a:p>
            <a:pPr marL="457200" indent="-457200">
              <a:defRPr/>
            </a:pPr>
            <a:r>
              <a:rPr lang="en-US" sz="2000" dirty="0" smtClean="0">
                <a:latin typeface="Times New Roman" pitchFamily="18" charset="0"/>
                <a:cs typeface="Times New Roman" pitchFamily="18" charset="0"/>
              </a:rPr>
              <a:t>7.ability to work with others </a:t>
            </a:r>
          </a:p>
          <a:p>
            <a:pPr marL="457200" indent="-457200">
              <a:defRPr/>
            </a:pPr>
            <a:endParaRPr lang="en-US" sz="2000" dirty="0" smtClean="0">
              <a:latin typeface="Times New Roman" pitchFamily="18" charset="0"/>
              <a:cs typeface="Times New Roman" pitchFamily="18" charset="0"/>
            </a:endParaRPr>
          </a:p>
          <a:p>
            <a:pPr marL="457200" indent="-457200">
              <a:defRPr/>
            </a:pPr>
            <a:r>
              <a:rPr lang="en-US" sz="2000" dirty="0" smtClean="0">
                <a:latin typeface="Times New Roman" pitchFamily="18" charset="0"/>
                <a:cs typeface="Times New Roman" pitchFamily="18" charset="0"/>
              </a:rPr>
              <a:t>8. technical ability</a:t>
            </a:r>
          </a:p>
          <a:p>
            <a:pPr marL="457200" indent="-457200">
              <a:defRPr/>
            </a:pPr>
            <a:endParaRPr lang="en-US" sz="2000" dirty="0" smtClean="0">
              <a:latin typeface="Times New Roman" pitchFamily="18" charset="0"/>
              <a:cs typeface="Times New Roman" pitchFamily="18" charset="0"/>
            </a:endParaRPr>
          </a:p>
          <a:p>
            <a:pPr marL="457200" indent="-457200">
              <a:defRPr/>
            </a:pPr>
            <a:r>
              <a:rPr lang="en-US" sz="2000" dirty="0" smtClean="0">
                <a:latin typeface="Times New Roman" pitchFamily="18" charset="0"/>
                <a:cs typeface="Times New Roman" pitchFamily="18" charset="0"/>
              </a:rPr>
              <a:t>9.originality and resourcefulness </a:t>
            </a:r>
          </a:p>
          <a:p>
            <a:pPr marL="457200" indent="-457200">
              <a:defRPr/>
            </a:pPr>
            <a:endParaRPr lang="en-US" sz="2000" dirty="0" smtClean="0">
              <a:latin typeface="Times New Roman" pitchFamily="18" charset="0"/>
              <a:cs typeface="Times New Roman" pitchFamily="18" charset="0"/>
            </a:endParaRPr>
          </a:p>
          <a:p>
            <a:pPr marL="457200" indent="-457200">
              <a:defRPr/>
            </a:pPr>
            <a:r>
              <a:rPr lang="en-US" sz="2000" dirty="0" smtClean="0">
                <a:latin typeface="Times New Roman" pitchFamily="18" charset="0"/>
                <a:cs typeface="Times New Roman" pitchFamily="18" charset="0"/>
              </a:rPr>
              <a:t>10.Judgment</a:t>
            </a:r>
          </a:p>
          <a:p>
            <a:pPr marL="457200" indent="-457200">
              <a:defRPr/>
            </a:pPr>
            <a:endParaRPr lang="en-US" sz="2000" dirty="0" smtClean="0">
              <a:latin typeface="Times New Roman" pitchFamily="18" charset="0"/>
              <a:cs typeface="Times New Roman" pitchFamily="18" charset="0"/>
            </a:endParaRPr>
          </a:p>
        </p:txBody>
      </p:sp>
      <p:sp>
        <p:nvSpPr>
          <p:cNvPr id="6" name="TextBox 5"/>
          <p:cNvSpPr txBox="1"/>
          <p:nvPr/>
        </p:nvSpPr>
        <p:spPr>
          <a:xfrm>
            <a:off x="6324600" y="2438400"/>
            <a:ext cx="2819400" cy="3416320"/>
          </a:xfrm>
          <a:prstGeom prst="rect">
            <a:avLst/>
          </a:prstGeom>
          <a:noFill/>
        </p:spPr>
        <p:txBody>
          <a:bodyPr wrap="square" rtlCol="0">
            <a:spAutoFit/>
          </a:bodyPr>
          <a:lstStyle/>
          <a:p>
            <a:pPr marL="457200" indent="-457200">
              <a:defRPr/>
            </a:pPr>
            <a:endParaRPr lang="en-US" sz="2000" dirty="0" smtClean="0">
              <a:latin typeface="Times New Roman" pitchFamily="18" charset="0"/>
              <a:cs typeface="Times New Roman" pitchFamily="18" charset="0"/>
            </a:endParaRPr>
          </a:p>
          <a:p>
            <a:pPr marL="457200" indent="-457200">
              <a:defRPr/>
            </a:pPr>
            <a:r>
              <a:rPr lang="en-US" sz="2000" dirty="0" smtClean="0">
                <a:latin typeface="Times New Roman" pitchFamily="18" charset="0"/>
                <a:cs typeface="Times New Roman" pitchFamily="18" charset="0"/>
              </a:rPr>
              <a:t>11. Areas of work that suits the person best </a:t>
            </a:r>
          </a:p>
          <a:p>
            <a:pPr marL="457200" indent="-457200">
              <a:defRPr/>
            </a:pPr>
            <a:endParaRPr lang="en-US" sz="2000" dirty="0" smtClean="0">
              <a:latin typeface="Times New Roman" pitchFamily="18" charset="0"/>
              <a:cs typeface="Times New Roman" pitchFamily="18" charset="0"/>
            </a:endParaRPr>
          </a:p>
          <a:p>
            <a:pPr marL="457200" indent="-457200">
              <a:defRPr/>
            </a:pPr>
            <a:r>
              <a:rPr lang="en-US" sz="2000" dirty="0" smtClean="0">
                <a:latin typeface="Times New Roman" pitchFamily="18" charset="0"/>
                <a:cs typeface="Times New Roman" pitchFamily="18" charset="0"/>
              </a:rPr>
              <a:t>12. Integrity  </a:t>
            </a:r>
          </a:p>
          <a:p>
            <a:pPr marL="457200" indent="-457200">
              <a:defRPr/>
            </a:pPr>
            <a:endParaRPr lang="en-US" sz="2000" dirty="0" smtClean="0">
              <a:latin typeface="Times New Roman" pitchFamily="18" charset="0"/>
              <a:cs typeface="Times New Roman" pitchFamily="18" charset="0"/>
            </a:endParaRPr>
          </a:p>
          <a:p>
            <a:pPr marL="457200" indent="-457200">
              <a:defRPr/>
            </a:pPr>
            <a:r>
              <a:rPr lang="en-US" sz="2000" dirty="0" smtClean="0">
                <a:latin typeface="Times New Roman" pitchFamily="18" charset="0"/>
                <a:cs typeface="Times New Roman" pitchFamily="18" charset="0"/>
              </a:rPr>
              <a:t>13.Responsibility </a:t>
            </a:r>
          </a:p>
          <a:p>
            <a:pPr marL="457200" indent="-457200">
              <a:defRPr/>
            </a:pPr>
            <a:endParaRPr lang="en-US" sz="2000" dirty="0" smtClean="0">
              <a:latin typeface="Times New Roman" pitchFamily="18" charset="0"/>
              <a:cs typeface="Times New Roman" pitchFamily="18" charset="0"/>
            </a:endParaRPr>
          </a:p>
          <a:p>
            <a:pPr marL="457200" indent="-457200">
              <a:defRPr/>
            </a:pPr>
            <a:r>
              <a:rPr lang="en-US" sz="2000" dirty="0" smtClean="0">
                <a:latin typeface="Times New Roman" pitchFamily="18" charset="0"/>
                <a:cs typeface="Times New Roman" pitchFamily="18" charset="0"/>
              </a:rPr>
              <a:t>14.Indebtedness</a:t>
            </a:r>
            <a:endParaRPr lang="en-US" dirty="0" smtClean="0">
              <a:latin typeface="Times New Roman" pitchFamily="18" charset="0"/>
              <a:cs typeface="Times New Roman" pitchFamily="18" charset="0"/>
            </a:endParaRPr>
          </a:p>
          <a:p>
            <a:endParaRPr lang="en-US" dirty="0" smtClean="0"/>
          </a:p>
          <a:p>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hp\Desktop\PMPE IMAGES\teal-bumpy-header.jpg"/>
          <p:cNvPicPr>
            <a:picLocks noChangeAspect="1" noChangeArrowheads="1"/>
          </p:cNvPicPr>
          <p:nvPr/>
        </p:nvPicPr>
        <p:blipFill>
          <a:blip r:embed="rId2" cstate="print"/>
          <a:srcRect/>
          <a:stretch>
            <a:fillRect/>
          </a:stretch>
        </p:blipFill>
        <p:spPr bwMode="auto">
          <a:xfrm>
            <a:off x="0" y="0"/>
            <a:ext cx="9144000" cy="1866900"/>
          </a:xfrm>
          <a:prstGeom prst="rect">
            <a:avLst/>
          </a:prstGeom>
          <a:noFill/>
        </p:spPr>
      </p:pic>
      <p:sp>
        <p:nvSpPr>
          <p:cNvPr id="3" name="TextBox 2"/>
          <p:cNvSpPr txBox="1"/>
          <p:nvPr/>
        </p:nvSpPr>
        <p:spPr>
          <a:xfrm>
            <a:off x="2362200" y="685800"/>
            <a:ext cx="4804520" cy="584775"/>
          </a:xfrm>
          <a:prstGeom prst="rect">
            <a:avLst/>
          </a:prstGeom>
          <a:noFill/>
        </p:spPr>
        <p:txBody>
          <a:bodyPr wrap="none" rtlCol="0">
            <a:spAutoFit/>
          </a:bodyPr>
          <a:lstStyle/>
          <a:p>
            <a:r>
              <a:rPr lang="en-US" sz="3200" b="1" dirty="0" smtClean="0"/>
              <a:t>MODERN METHODS - MBO</a:t>
            </a:r>
            <a:endParaRPr lang="en-US" sz="3200" b="1" dirty="0"/>
          </a:p>
        </p:txBody>
      </p:sp>
      <p:sp>
        <p:nvSpPr>
          <p:cNvPr id="4" name="Rectangle 3"/>
          <p:cNvSpPr/>
          <p:nvPr/>
        </p:nvSpPr>
        <p:spPr>
          <a:xfrm>
            <a:off x="0" y="1997839"/>
            <a:ext cx="9144000" cy="2554545"/>
          </a:xfrm>
          <a:prstGeom prst="rect">
            <a:avLst/>
          </a:prstGeom>
        </p:spPr>
        <p:txBody>
          <a:bodyPr wrap="square">
            <a:spAutoFit/>
          </a:bodyPr>
          <a:lstStyle/>
          <a:p>
            <a:pPr algn="just">
              <a:buFont typeface="Arial" pitchFamily="34" charset="0"/>
              <a:buChar char="•"/>
            </a:pPr>
            <a:r>
              <a:rPr lang="en-US" sz="2000" dirty="0" smtClean="0">
                <a:latin typeface="Times New Roman" pitchFamily="18" charset="0"/>
                <a:cs typeface="Times New Roman" pitchFamily="18" charset="0"/>
              </a:rPr>
              <a:t>Management By Objectives, is a process whereby the superior and subordinate managers jointly identify its common objectives.</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MBO set goals that are tangible, verifiable and measurable.</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The subordinate and superior jointly determine goals to be accomplished</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They update and alter goals due to the changes in the business environment. </a:t>
            </a:r>
          </a:p>
        </p:txBody>
      </p:sp>
      <p:sp>
        <p:nvSpPr>
          <p:cNvPr id="5" name="TextBox 4"/>
          <p:cNvSpPr txBox="1"/>
          <p:nvPr/>
        </p:nvSpPr>
        <p:spPr>
          <a:xfrm>
            <a:off x="1752600" y="4648200"/>
            <a:ext cx="7391400" cy="2554545"/>
          </a:xfrm>
          <a:prstGeom prst="rect">
            <a:avLst/>
          </a:prstGeom>
          <a:noFill/>
        </p:spPr>
        <p:txBody>
          <a:bodyPr wrap="square" rtlCol="0">
            <a:spAutoFit/>
          </a:bodyPr>
          <a:lstStyle/>
          <a:p>
            <a:r>
              <a:rPr lang="en-US" sz="2000" dirty="0" smtClean="0">
                <a:latin typeface="Times New Roman" pitchFamily="18" charset="0"/>
                <a:cs typeface="Times New Roman" pitchFamily="18" charset="0"/>
              </a:rPr>
              <a:t>Ex – car dealer company </a:t>
            </a:r>
          </a:p>
          <a:p>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Agreed to 40 </a:t>
            </a:r>
            <a:r>
              <a:rPr lang="en-US" sz="2000" dirty="0" err="1" smtClean="0">
                <a:latin typeface="Times New Roman" pitchFamily="18" charset="0"/>
                <a:cs typeface="Times New Roman" pitchFamily="18" charset="0"/>
              </a:rPr>
              <a:t>nos</a:t>
            </a:r>
            <a:r>
              <a:rPr lang="en-US" sz="2000" dirty="0" smtClean="0">
                <a:latin typeface="Times New Roman" pitchFamily="18" charset="0"/>
                <a:cs typeface="Times New Roman" pitchFamily="18" charset="0"/>
              </a:rPr>
              <a:t> of cars </a:t>
            </a:r>
          </a:p>
          <a:p>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After one month </a:t>
            </a:r>
            <a:r>
              <a:rPr lang="en-US" sz="2000" dirty="0" err="1" smtClean="0">
                <a:latin typeface="Times New Roman" pitchFamily="18" charset="0"/>
                <a:cs typeface="Times New Roman" pitchFamily="18" charset="0"/>
              </a:rPr>
              <a:t>perodical</a:t>
            </a:r>
            <a:r>
              <a:rPr lang="en-US" sz="2000" dirty="0" smtClean="0">
                <a:latin typeface="Times New Roman" pitchFamily="18" charset="0"/>
                <a:cs typeface="Times New Roman" pitchFamily="18" charset="0"/>
              </a:rPr>
              <a:t> review  (revise the target to 30)</a:t>
            </a:r>
          </a:p>
          <a:p>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Final review – if achieved – promotion </a:t>
            </a:r>
          </a:p>
          <a:p>
            <a:endParaRPr lang="en-US" sz="2000"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a:xfrm>
            <a:off x="1447800" y="228600"/>
            <a:ext cx="7696200" cy="6629400"/>
          </a:xfrm>
          <a:prstGeom prst="rect">
            <a:avLst/>
          </a:prstGeom>
          <a:noFill/>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133600"/>
            <a:ext cx="8686800" cy="2554545"/>
          </a:xfrm>
          <a:prstGeom prst="rect">
            <a:avLst/>
          </a:prstGeom>
        </p:spPr>
        <p:txBody>
          <a:bodyPr wrap="square">
            <a:spAutoFit/>
          </a:bodyPr>
          <a:lstStyle/>
          <a:p>
            <a:pPr marL="457200" indent="-457200" algn="just"/>
            <a:r>
              <a:rPr lang="en-US" sz="2000" dirty="0" smtClean="0">
                <a:latin typeface="Times New Roman" pitchFamily="18" charset="0"/>
                <a:cs typeface="Times New Roman" pitchFamily="18" charset="0"/>
              </a:rPr>
              <a:t>Developed by GE of USA in 1992. </a:t>
            </a:r>
          </a:p>
          <a:p>
            <a:pPr marL="457200" indent="-457200" algn="just"/>
            <a:r>
              <a:rPr lang="en-US" sz="2000" dirty="0" smtClean="0">
                <a:latin typeface="Times New Roman" pitchFamily="18" charset="0"/>
                <a:cs typeface="Times New Roman" pitchFamily="18" charset="0"/>
              </a:rPr>
              <a:t>Multiple raters are involved </a:t>
            </a:r>
          </a:p>
          <a:p>
            <a:pPr marL="457200" indent="-457200" algn="just"/>
            <a:r>
              <a:rPr lang="en-US" sz="2000" dirty="0" smtClean="0">
                <a:latin typeface="Times New Roman" pitchFamily="18" charset="0"/>
                <a:cs typeface="Times New Roman" pitchFamily="18" charset="0"/>
              </a:rPr>
              <a:t>It is a process of systematically gathering data on a person’s skills, abilities and behaviors from a variety of sources</a:t>
            </a:r>
          </a:p>
          <a:p>
            <a:pPr marL="457200" indent="-457200" algn="just"/>
            <a:r>
              <a:rPr lang="en-US" sz="2000" dirty="0" smtClean="0">
                <a:latin typeface="Times New Roman" pitchFamily="18" charset="0"/>
                <a:cs typeface="Times New Roman" pitchFamily="18" charset="0"/>
              </a:rPr>
              <a:t>The managers, peers, subordinates, customers clients and outsiders with whom he interacts in the course of his job performance. </a:t>
            </a:r>
          </a:p>
          <a:p>
            <a:pPr marL="457200" indent="-457200" algn="just"/>
            <a:r>
              <a:rPr lang="en-US" sz="2000" dirty="0" smtClean="0">
                <a:latin typeface="Times New Roman" pitchFamily="18" charset="0"/>
                <a:cs typeface="Times New Roman" pitchFamily="18" charset="0"/>
              </a:rPr>
              <a:t>The employee’s attributes such as talents, behaviors, values and technical considerations are appraised.</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866900"/>
          </a:xfrm>
          <a:prstGeom prst="rect">
            <a:avLst/>
          </a:prstGeom>
          <a:noFill/>
        </p:spPr>
      </p:pic>
      <p:sp>
        <p:nvSpPr>
          <p:cNvPr id="4" name="TextBox 3"/>
          <p:cNvSpPr txBox="1"/>
          <p:nvPr/>
        </p:nvSpPr>
        <p:spPr>
          <a:xfrm>
            <a:off x="1066800" y="609600"/>
            <a:ext cx="7050713" cy="584775"/>
          </a:xfrm>
          <a:prstGeom prst="rect">
            <a:avLst/>
          </a:prstGeom>
          <a:noFill/>
        </p:spPr>
        <p:txBody>
          <a:bodyPr wrap="none" rtlCol="0">
            <a:spAutoFit/>
          </a:bodyPr>
          <a:lstStyle/>
          <a:p>
            <a:r>
              <a:rPr lang="en-US" sz="3200" b="1" dirty="0" smtClean="0"/>
              <a:t>360  DEGREE PERFORMANCE APPRAISAL</a:t>
            </a:r>
            <a:endParaRPr lang="en-US" sz="3200" b="1" dirty="0"/>
          </a:p>
        </p:txBody>
      </p:sp>
      <p:pic>
        <p:nvPicPr>
          <p:cNvPr id="5" name="Picture 2" descr="C:\Users\hp\Desktop\PMPE IMAGES\360-degree-feedback-performance-appraisal-leadership-management-evaluation-png-favpng-chvtYnQ4gpYCTbS05A5n1XtsP.jpg"/>
          <p:cNvPicPr>
            <a:picLocks noChangeAspect="1" noChangeArrowheads="1"/>
          </p:cNvPicPr>
          <p:nvPr/>
        </p:nvPicPr>
        <p:blipFill>
          <a:blip r:embed="rId3" cstate="print"/>
          <a:srcRect/>
          <a:stretch>
            <a:fillRect/>
          </a:stretch>
        </p:blipFill>
        <p:spPr bwMode="auto">
          <a:xfrm>
            <a:off x="1981200" y="4695825"/>
            <a:ext cx="7162800" cy="2162175"/>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8763000" cy="4154984"/>
          </a:xfrm>
          <a:prstGeom prst="rect">
            <a:avLst/>
          </a:prstGeom>
        </p:spPr>
        <p:txBody>
          <a:bodyPr wrap="square">
            <a:spAutoFit/>
          </a:bodyPr>
          <a:lstStyle/>
          <a:p>
            <a:pPr algn="just">
              <a:buFontTx/>
              <a:buNone/>
            </a:pPr>
            <a:r>
              <a:rPr lang="en-US" dirty="0" smtClean="0"/>
              <a:t> </a:t>
            </a:r>
          </a:p>
          <a:p>
            <a:pPr algn="just">
              <a:buFontTx/>
              <a:buNone/>
            </a:pPr>
            <a:r>
              <a:rPr lang="en-US" sz="2000" b="1" dirty="0" smtClean="0"/>
              <a:t>Legal Status</a:t>
            </a:r>
            <a:r>
              <a:rPr lang="en-US" sz="2000" dirty="0" smtClean="0"/>
              <a:t>: The proprietor and the business enterprise are one and the same in the eyes of law. There is no difference between the business assets and the private assets of the sole proprietor. </a:t>
            </a:r>
          </a:p>
          <a:p>
            <a:pPr algn="just">
              <a:buFontTx/>
              <a:buNone/>
            </a:pPr>
            <a:endParaRPr lang="en-US" dirty="0" smtClean="0"/>
          </a:p>
          <a:p>
            <a:pPr algn="just">
              <a:buFontTx/>
              <a:buNone/>
            </a:pPr>
            <a:r>
              <a:rPr lang="en-US" dirty="0" smtClean="0"/>
              <a:t> </a:t>
            </a:r>
          </a:p>
          <a:p>
            <a:pPr algn="just">
              <a:buFontTx/>
              <a:buNone/>
            </a:pPr>
            <a:endParaRPr lang="en-US" b="1" dirty="0" smtClean="0"/>
          </a:p>
          <a:p>
            <a:pPr algn="just">
              <a:buFontTx/>
              <a:buNone/>
            </a:pPr>
            <a:endParaRPr lang="en-US" b="1" dirty="0" smtClean="0"/>
          </a:p>
          <a:p>
            <a:pPr algn="just">
              <a:buFontTx/>
              <a:buNone/>
            </a:pPr>
            <a:endParaRPr lang="en-US" b="1" dirty="0" smtClean="0"/>
          </a:p>
          <a:p>
            <a:pPr algn="just">
              <a:buFontTx/>
              <a:buNone/>
            </a:pPr>
            <a:endParaRPr lang="en-US" b="1" dirty="0" smtClean="0"/>
          </a:p>
          <a:p>
            <a:pPr algn="just">
              <a:buFontTx/>
              <a:buNone/>
            </a:pPr>
            <a:endParaRPr lang="en-US" b="1" dirty="0" smtClean="0"/>
          </a:p>
          <a:p>
            <a:pPr algn="just">
              <a:buFontTx/>
              <a:buNone/>
            </a:pPr>
            <a:r>
              <a:rPr lang="en-US" sz="2000" b="1" dirty="0" smtClean="0"/>
              <a:t>Liability</a:t>
            </a:r>
            <a:r>
              <a:rPr lang="en-US" sz="2000" dirty="0" smtClean="0"/>
              <a:t>: The liability of the sole proprietor is unlimited. This means that, in case the sole proprietor fails to pay for the business obligations and debts arising out of business activities, his personal property can be used to meet those liabilities.</a:t>
            </a:r>
            <a:endParaRPr lang="en-US" sz="2000" dirty="0"/>
          </a:p>
        </p:txBody>
      </p:sp>
      <p:pic>
        <p:nvPicPr>
          <p:cNvPr id="4098" name="Picture 2" descr="C:\Users\hp\Desktop\PMPE IMAGES\legal-status_1525776094-b.jpg"/>
          <p:cNvPicPr>
            <a:picLocks noChangeAspect="1" noChangeArrowheads="1"/>
          </p:cNvPicPr>
          <p:nvPr/>
        </p:nvPicPr>
        <p:blipFill>
          <a:blip r:embed="rId2" cstate="print"/>
          <a:srcRect/>
          <a:stretch>
            <a:fillRect/>
          </a:stretch>
        </p:blipFill>
        <p:spPr bwMode="auto">
          <a:xfrm>
            <a:off x="1981200" y="1219200"/>
            <a:ext cx="4724400" cy="1676400"/>
          </a:xfrm>
          <a:prstGeom prst="rect">
            <a:avLst/>
          </a:prstGeom>
          <a:noFill/>
        </p:spPr>
      </p:pic>
      <p:pic>
        <p:nvPicPr>
          <p:cNvPr id="4099" name="Picture 3" descr="C:\Users\hp\Desktop\PMPE IMAGES\liability-protection-business-considerations.jpg"/>
          <p:cNvPicPr>
            <a:picLocks noChangeAspect="1" noChangeArrowheads="1"/>
          </p:cNvPicPr>
          <p:nvPr/>
        </p:nvPicPr>
        <p:blipFill>
          <a:blip r:embed="rId3" cstate="print"/>
          <a:srcRect/>
          <a:stretch>
            <a:fillRect/>
          </a:stretch>
        </p:blipFill>
        <p:spPr bwMode="auto">
          <a:xfrm>
            <a:off x="2438400" y="4343400"/>
            <a:ext cx="3962400" cy="2286000"/>
          </a:xfrm>
          <a:prstGeom prst="rect">
            <a:avLst/>
          </a:prstGeom>
          <a:noFill/>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hp\Desktop\PMPE IMAGES\i-03.png"/>
          <p:cNvPicPr>
            <a:picLocks noChangeAspect="1" noChangeArrowheads="1"/>
          </p:cNvPicPr>
          <p:nvPr/>
        </p:nvPicPr>
        <p:blipFill>
          <a:blip r:embed="rId2" cstate="print"/>
          <a:srcRect/>
          <a:stretch>
            <a:fillRect/>
          </a:stretch>
        </p:blipFill>
        <p:spPr bwMode="auto">
          <a:xfrm>
            <a:off x="1447800" y="685800"/>
            <a:ext cx="7391400" cy="6172200"/>
          </a:xfrm>
          <a:prstGeom prst="rect">
            <a:avLst/>
          </a:prstGeom>
          <a:noFill/>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102584"/>
            <a:ext cx="9144000" cy="1631216"/>
          </a:xfrm>
          <a:prstGeom prst="rect">
            <a:avLst/>
          </a:prstGeom>
        </p:spPr>
        <p:txBody>
          <a:bodyPr wrap="square">
            <a:spAutoFit/>
          </a:bodyPr>
          <a:lstStyle/>
          <a:p>
            <a:pPr>
              <a:defRPr/>
            </a:pPr>
            <a:r>
              <a:rPr lang="en-US" sz="2000" dirty="0" smtClean="0">
                <a:latin typeface="Times New Roman" pitchFamily="18" charset="0"/>
                <a:cs typeface="Times New Roman" pitchFamily="18" charset="0"/>
              </a:rPr>
              <a:t>It is a central location managers come together and participate in a number of simulated exercises evaluated by a panel of raters. The evaluation process goes through 2-3 days.</a:t>
            </a:r>
          </a:p>
          <a:p>
            <a:pPr>
              <a:defRPr/>
            </a:pPr>
            <a:r>
              <a:rPr lang="en-US" sz="2000" dirty="0" smtClean="0">
                <a:latin typeface="Times New Roman" pitchFamily="18" charset="0"/>
                <a:cs typeface="Times New Roman" pitchFamily="18" charset="0"/>
              </a:rPr>
              <a:t>The characteristics assessed include assertiveness, communicating ability, planning, organizational ability, self confidence, resistance to stress, decision making, administrative ability, creativity and mental alertness.</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866900"/>
          </a:xfrm>
          <a:prstGeom prst="rect">
            <a:avLst/>
          </a:prstGeom>
          <a:noFill/>
        </p:spPr>
      </p:pic>
      <p:sp>
        <p:nvSpPr>
          <p:cNvPr id="4" name="TextBox 3"/>
          <p:cNvSpPr txBox="1"/>
          <p:nvPr/>
        </p:nvSpPr>
        <p:spPr>
          <a:xfrm>
            <a:off x="2438400" y="685800"/>
            <a:ext cx="3856312" cy="584775"/>
          </a:xfrm>
          <a:prstGeom prst="rect">
            <a:avLst/>
          </a:prstGeom>
          <a:noFill/>
        </p:spPr>
        <p:txBody>
          <a:bodyPr wrap="none" rtlCol="0">
            <a:spAutoFit/>
          </a:bodyPr>
          <a:lstStyle/>
          <a:p>
            <a:r>
              <a:rPr lang="en-US" sz="3200" b="1" dirty="0" smtClean="0"/>
              <a:t>ASSESSMENT CENTER</a:t>
            </a:r>
            <a:endParaRPr lang="en-US" sz="3200" b="1" dirty="0"/>
          </a:p>
        </p:txBody>
      </p:sp>
      <p:sp>
        <p:nvSpPr>
          <p:cNvPr id="5" name="Rectangle 4"/>
          <p:cNvSpPr/>
          <p:nvPr/>
        </p:nvSpPr>
        <p:spPr>
          <a:xfrm>
            <a:off x="2286000" y="4114800"/>
            <a:ext cx="6629400" cy="1938992"/>
          </a:xfrm>
          <a:prstGeom prst="rect">
            <a:avLst/>
          </a:prstGeom>
        </p:spPr>
        <p:txBody>
          <a:bodyPr wrap="square">
            <a:spAutoFit/>
          </a:bodyPr>
          <a:lstStyle/>
          <a:p>
            <a:r>
              <a:rPr lang="en-US" sz="2000" dirty="0" smtClean="0">
                <a:latin typeface="Times New Roman" pitchFamily="18" charset="0"/>
                <a:cs typeface="Times New Roman" pitchFamily="18" charset="0"/>
              </a:rPr>
              <a:t>Ex – leaderless group</a:t>
            </a:r>
          </a:p>
          <a:p>
            <a:r>
              <a:rPr lang="en-US" sz="2000" dirty="0" smtClean="0">
                <a:latin typeface="Times New Roman" pitchFamily="18" charset="0"/>
                <a:cs typeface="Times New Roman" pitchFamily="18" charset="0"/>
              </a:rPr>
              <a:t>The behavior of employees when there is no leader </a:t>
            </a:r>
          </a:p>
          <a:p>
            <a:r>
              <a:rPr lang="en-US" sz="2000" dirty="0" smtClean="0">
                <a:latin typeface="Times New Roman" pitchFamily="18" charset="0"/>
                <a:cs typeface="Times New Roman" pitchFamily="18" charset="0"/>
              </a:rPr>
              <a:t>Employees of same cadre</a:t>
            </a:r>
          </a:p>
          <a:p>
            <a:r>
              <a:rPr lang="en-US" sz="2000" dirty="0" smtClean="0">
                <a:latin typeface="Times New Roman" pitchFamily="18" charset="0"/>
                <a:cs typeface="Times New Roman" pitchFamily="18" charset="0"/>
              </a:rPr>
              <a:t>Superior explains a problem ( </a:t>
            </a:r>
            <a:r>
              <a:rPr lang="en-US" sz="2000" dirty="0" err="1" smtClean="0">
                <a:latin typeface="Times New Roman" pitchFamily="18" charset="0"/>
                <a:cs typeface="Times New Roman" pitchFamily="18" charset="0"/>
              </a:rPr>
              <a:t>pdt</a:t>
            </a:r>
            <a:r>
              <a:rPr lang="en-US" sz="2000" dirty="0" smtClean="0">
                <a:latin typeface="Times New Roman" pitchFamily="18" charset="0"/>
                <a:cs typeface="Times New Roman" pitchFamily="18" charset="0"/>
              </a:rPr>
              <a:t> is not moving in the market. </a:t>
            </a:r>
          </a:p>
          <a:p>
            <a:r>
              <a:rPr lang="en-US" sz="2000" dirty="0" smtClean="0">
                <a:latin typeface="Times New Roman" pitchFamily="18" charset="0"/>
                <a:cs typeface="Times New Roman" pitchFamily="18" charset="0"/>
              </a:rPr>
              <a:t>MD is arriving within 30 minutes</a:t>
            </a:r>
          </a:p>
          <a:p>
            <a:r>
              <a:rPr lang="en-US" sz="2000" dirty="0" smtClean="0">
                <a:latin typeface="Times New Roman" pitchFamily="18" charset="0"/>
                <a:cs typeface="Times New Roman" pitchFamily="18" charset="0"/>
              </a:rPr>
              <a:t>Monitored by </a:t>
            </a:r>
            <a:r>
              <a:rPr lang="en-US" sz="2000" dirty="0" err="1" smtClean="0">
                <a:latin typeface="Times New Roman" pitchFamily="18" charset="0"/>
                <a:cs typeface="Times New Roman" pitchFamily="18" charset="0"/>
              </a:rPr>
              <a:t>cctv</a:t>
            </a:r>
            <a:r>
              <a:rPr lang="en-US" sz="2000" dirty="0" smtClean="0">
                <a:latin typeface="Times New Roman" pitchFamily="18" charset="0"/>
                <a:cs typeface="Times New Roman" pitchFamily="18" charset="0"/>
              </a:rPr>
              <a:t>  camera </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ChangeAspect="1" noChangeArrowheads="1"/>
          </p:cNvPicPr>
          <p:nvPr/>
        </p:nvPicPr>
        <p:blipFill>
          <a:blip r:embed="rId2" cstate="print"/>
          <a:srcRect/>
          <a:stretch>
            <a:fillRect/>
          </a:stretch>
        </p:blipFill>
        <p:spPr>
          <a:xfrm>
            <a:off x="1524000" y="0"/>
            <a:ext cx="7620000" cy="6857999"/>
          </a:xfrm>
          <a:prstGeom prst="rect">
            <a:avLst/>
          </a:prstGeom>
          <a:noFill/>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495800"/>
            <a:ext cx="9144000" cy="1015663"/>
          </a:xfrm>
          <a:prstGeom prst="rect">
            <a:avLst/>
          </a:prstGeom>
        </p:spPr>
        <p:txBody>
          <a:bodyPr wrap="square">
            <a:spAutoFit/>
          </a:bodyPr>
          <a:lstStyle/>
          <a:p>
            <a:pPr algn="just"/>
            <a:r>
              <a:rPr lang="en-US" sz="2000" dirty="0" smtClean="0">
                <a:latin typeface="Times New Roman" pitchFamily="18" charset="0"/>
                <a:cs typeface="Times New Roman" pitchFamily="18" charset="0"/>
              </a:rPr>
              <a:t>BARs represent a range of descriptive statements of behavior varying from the least to the most effective rater is expected to indicate which behavior on each scale best describes an employee’s performance.</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866900"/>
          </a:xfrm>
          <a:prstGeom prst="rect">
            <a:avLst/>
          </a:prstGeom>
          <a:noFill/>
        </p:spPr>
      </p:pic>
      <p:sp>
        <p:nvSpPr>
          <p:cNvPr id="4" name="TextBox 3"/>
          <p:cNvSpPr txBox="1"/>
          <p:nvPr/>
        </p:nvSpPr>
        <p:spPr>
          <a:xfrm>
            <a:off x="838200" y="609600"/>
            <a:ext cx="7302577" cy="584775"/>
          </a:xfrm>
          <a:prstGeom prst="rect">
            <a:avLst/>
          </a:prstGeom>
          <a:noFill/>
        </p:spPr>
        <p:txBody>
          <a:bodyPr wrap="none" rtlCol="0">
            <a:spAutoFit/>
          </a:bodyPr>
          <a:lstStyle/>
          <a:p>
            <a:r>
              <a:rPr lang="en-US" sz="3200" b="1" dirty="0" smtClean="0"/>
              <a:t>BEHAVIORALLY ANCHORED RATING SCALE</a:t>
            </a:r>
            <a:endParaRPr lang="en-US" sz="3200" b="1" dirty="0"/>
          </a:p>
        </p:txBody>
      </p:sp>
      <p:pic>
        <p:nvPicPr>
          <p:cNvPr id="2050" name="Picture 2" descr="C:\Users\hp\Desktop\PMPE IMAGES\what-is-behaviorally-anchored-rating-scale-bars-_4e2JN.jpg"/>
          <p:cNvPicPr>
            <a:picLocks noChangeAspect="1" noChangeArrowheads="1"/>
          </p:cNvPicPr>
          <p:nvPr/>
        </p:nvPicPr>
        <p:blipFill>
          <a:blip r:embed="rId3" cstate="print"/>
          <a:srcRect/>
          <a:stretch>
            <a:fillRect/>
          </a:stretch>
        </p:blipFill>
        <p:spPr bwMode="auto">
          <a:xfrm>
            <a:off x="0" y="1752600"/>
            <a:ext cx="9144000" cy="2667000"/>
          </a:xfrm>
          <a:prstGeom prst="rect">
            <a:avLst/>
          </a:prstGeom>
          <a:noFill/>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p:cNvGraphicFramePr>
          <p:nvPr/>
        </p:nvGraphicFramePr>
        <p:xfrm>
          <a:off x="1371599" y="115482"/>
          <a:ext cx="7558149" cy="6513917"/>
        </p:xfrm>
        <a:graphic>
          <a:graphicData uri="http://schemas.openxmlformats.org/drawingml/2006/table">
            <a:tbl>
              <a:tblPr/>
              <a:tblGrid>
                <a:gridCol w="1676401"/>
                <a:gridCol w="1001691"/>
                <a:gridCol w="4880057"/>
              </a:tblGrid>
              <a:tr h="687686">
                <a:tc>
                  <a:txBody>
                    <a:bodyPr/>
                    <a:lstStyle/>
                    <a:p>
                      <a:pPr marL="79375" marR="0" lvl="0" indent="0" algn="l" defTabSz="914400" rtl="0" eaLnBrk="1" fontAlgn="base" latinLnBrk="0" hangingPunct="1">
                        <a:lnSpc>
                          <a:spcPct val="100000"/>
                        </a:lnSpc>
                        <a:spcBef>
                          <a:spcPts val="388"/>
                        </a:spcBef>
                        <a:spcAft>
                          <a:spcPct val="0"/>
                        </a:spcAft>
                        <a:buClrTx/>
                        <a:buSzTx/>
                        <a:buFontTx/>
                        <a:buNone/>
                        <a:tabLst/>
                      </a:pPr>
                      <a:r>
                        <a:rPr kumimoji="0" lang="en-US" sz="2200" b="1" i="0" u="none" strike="noStrike" cap="none" normalizeH="0" baseline="0" dirty="0" smtClean="0">
                          <a:ln>
                            <a:noFill/>
                          </a:ln>
                          <a:solidFill>
                            <a:srgbClr val="FFFFFF"/>
                          </a:solidFill>
                          <a:effectLst/>
                          <a:latin typeface="Times New Roman" pitchFamily="18" charset="0"/>
                          <a:ea typeface="Times New Roman" pitchFamily="18" charset="0"/>
                          <a:cs typeface="Latha" pitchFamily="34" charset="0"/>
                        </a:rPr>
                        <a:t>Performance</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79375" marR="0" lvl="0" indent="0" algn="l" defTabSz="914400" rtl="0" eaLnBrk="1" fontAlgn="base" latinLnBrk="0" hangingPunct="1">
                        <a:lnSpc>
                          <a:spcPct val="100000"/>
                        </a:lnSpc>
                        <a:spcBef>
                          <a:spcPts val="388"/>
                        </a:spcBef>
                        <a:spcAft>
                          <a:spcPct val="0"/>
                        </a:spcAft>
                        <a:buClrTx/>
                        <a:buSzTx/>
                        <a:buFontTx/>
                        <a:buNone/>
                        <a:tabLst/>
                      </a:pPr>
                      <a:r>
                        <a:rPr kumimoji="0" lang="en-US" sz="2200" b="1" i="0" u="none" strike="noStrike" cap="none" normalizeH="0" baseline="0" dirty="0" smtClean="0">
                          <a:ln>
                            <a:noFill/>
                          </a:ln>
                          <a:solidFill>
                            <a:srgbClr val="FFFFFF"/>
                          </a:solidFill>
                          <a:effectLst/>
                          <a:latin typeface="Times New Roman" pitchFamily="18" charset="0"/>
                          <a:ea typeface="Times New Roman" pitchFamily="18" charset="0"/>
                          <a:cs typeface="Latha" pitchFamily="34" charset="0"/>
                        </a:rPr>
                        <a:t>Points</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1450975" marR="0" lvl="0" indent="0" algn="l" defTabSz="914400" rtl="0" eaLnBrk="1" fontAlgn="base" latinLnBrk="0" hangingPunct="1">
                        <a:lnSpc>
                          <a:spcPct val="100000"/>
                        </a:lnSpc>
                        <a:spcBef>
                          <a:spcPts val="388"/>
                        </a:spcBef>
                        <a:spcAft>
                          <a:spcPct val="0"/>
                        </a:spcAft>
                        <a:buClrTx/>
                        <a:buSzTx/>
                        <a:buFontTx/>
                        <a:buNone/>
                        <a:tabLst/>
                      </a:pPr>
                      <a:r>
                        <a:rPr kumimoji="0" lang="en-US" sz="2200" b="1" i="0" u="none" strike="noStrike" cap="none" normalizeH="0" baseline="0" dirty="0" smtClean="0">
                          <a:ln>
                            <a:noFill/>
                          </a:ln>
                          <a:solidFill>
                            <a:srgbClr val="FFFFFF"/>
                          </a:solidFill>
                          <a:effectLst/>
                          <a:latin typeface="Times New Roman" pitchFamily="18" charset="0"/>
                          <a:ea typeface="Times New Roman" pitchFamily="18" charset="0"/>
                          <a:cs typeface="Latha" pitchFamily="34" charset="0"/>
                        </a:rPr>
                        <a:t>Behavior</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1430655">
                <a:tc>
                  <a:txBody>
                    <a:bodyPr/>
                    <a:lstStyle/>
                    <a:p>
                      <a:pPr marL="79375" marR="0" lvl="0" indent="0" algn="l" defTabSz="914400" rtl="0" eaLnBrk="1" fontAlgn="base" latinLnBrk="0" hangingPunct="1">
                        <a:lnSpc>
                          <a:spcPct val="100000"/>
                        </a:lnSpc>
                        <a:spcBef>
                          <a:spcPts val="375"/>
                        </a:spcBef>
                        <a:spcAft>
                          <a:spcPct val="0"/>
                        </a:spcAft>
                        <a:buClrTx/>
                        <a:buSzTx/>
                        <a:buFontTx/>
                        <a:buNone/>
                        <a:tabLst/>
                      </a:pPr>
                      <a:r>
                        <a:rPr kumimoji="0" lang="en-US" sz="2200" b="0" i="0" u="none" strike="noStrike" cap="none" normalizeH="0" baseline="0" dirty="0" smtClean="0">
                          <a:ln>
                            <a:noFill/>
                          </a:ln>
                          <a:solidFill>
                            <a:srgbClr val="000000"/>
                          </a:solidFill>
                          <a:effectLst/>
                          <a:latin typeface="Times New Roman" pitchFamily="18" charset="0"/>
                          <a:ea typeface="Times New Roman" pitchFamily="18" charset="0"/>
                          <a:cs typeface="Latha" pitchFamily="34" charset="0"/>
                        </a:rPr>
                        <a:t>Extremely  good</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300038" marR="0" lvl="0" indent="0" algn="l" defTabSz="914400" rtl="0" eaLnBrk="1" fontAlgn="base" latinLnBrk="0" hangingPunct="1">
                        <a:lnSpc>
                          <a:spcPct val="100000"/>
                        </a:lnSpc>
                        <a:spcBef>
                          <a:spcPts val="375"/>
                        </a:spcBef>
                        <a:spcAft>
                          <a:spcPct val="0"/>
                        </a:spcAft>
                        <a:buClrTx/>
                        <a:buSzTx/>
                        <a:buFontTx/>
                        <a:buNone/>
                        <a:tabLst/>
                      </a:pPr>
                      <a:r>
                        <a:rPr kumimoji="0" lang="en-US" sz="2200" b="0" i="0" u="none" strike="noStrike" cap="none" normalizeH="0" baseline="0" smtClean="0">
                          <a:ln>
                            <a:noFill/>
                          </a:ln>
                          <a:solidFill>
                            <a:srgbClr val="000000"/>
                          </a:solidFill>
                          <a:effectLst/>
                          <a:latin typeface="Times New Roman" pitchFamily="18" charset="0"/>
                          <a:ea typeface="Times New Roman" pitchFamily="18" charset="0"/>
                          <a:cs typeface="Latha" pitchFamily="34" charset="0"/>
                        </a:rPr>
                        <a:t>7</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79375" marR="0" lvl="0" indent="0" algn="just" defTabSz="914400" rtl="0" eaLnBrk="1" fontAlgn="base" latinLnBrk="0" hangingPunct="1">
                        <a:lnSpc>
                          <a:spcPct val="104000"/>
                        </a:lnSpc>
                        <a:spcBef>
                          <a:spcPts val="375"/>
                        </a:spcBef>
                        <a:spcAft>
                          <a:spcPct val="0"/>
                        </a:spcAft>
                        <a:buClrTx/>
                        <a:buSzTx/>
                        <a:buFontTx/>
                        <a:buNone/>
                        <a:tabLst/>
                      </a:pPr>
                      <a:r>
                        <a:rPr kumimoji="0" lang="en-US" sz="2200" b="0" i="0" u="none" strike="noStrike" cap="none" normalizeH="0" baseline="0" dirty="0" smtClean="0">
                          <a:ln>
                            <a:noFill/>
                          </a:ln>
                          <a:solidFill>
                            <a:srgbClr val="000000"/>
                          </a:solidFill>
                          <a:effectLst/>
                          <a:latin typeface="Times New Roman" pitchFamily="18" charset="0"/>
                          <a:ea typeface="Times New Roman" pitchFamily="18" charset="0"/>
                          <a:cs typeface="Latha" pitchFamily="34" charset="0"/>
                        </a:rPr>
                        <a:t>Can expect trainee to make valuable suggestions for increased sales and to have positive relationships with customers all over the country.</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719578">
                <a:tc>
                  <a:txBody>
                    <a:bodyPr/>
                    <a:lstStyle/>
                    <a:p>
                      <a:pPr marL="79375" marR="0" lvl="0" indent="0" algn="l" defTabSz="914400" rtl="0" eaLnBrk="1" fontAlgn="base" latinLnBrk="0" hangingPunct="1">
                        <a:lnSpc>
                          <a:spcPct val="100000"/>
                        </a:lnSpc>
                        <a:spcBef>
                          <a:spcPts val="375"/>
                        </a:spcBef>
                        <a:spcAft>
                          <a:spcPct val="0"/>
                        </a:spcAft>
                        <a:buClrTx/>
                        <a:buSzTx/>
                        <a:buFontTx/>
                        <a:buNone/>
                        <a:tabLst/>
                      </a:pPr>
                      <a:r>
                        <a:rPr kumimoji="0" lang="en-US" sz="2200" b="0" i="0" u="none" strike="noStrike" cap="none" normalizeH="0" baseline="0" dirty="0" smtClean="0">
                          <a:ln>
                            <a:noFill/>
                          </a:ln>
                          <a:solidFill>
                            <a:srgbClr val="000000"/>
                          </a:solidFill>
                          <a:effectLst/>
                          <a:latin typeface="Times New Roman" pitchFamily="18" charset="0"/>
                          <a:ea typeface="Times New Roman" pitchFamily="18" charset="0"/>
                          <a:cs typeface="Latha" pitchFamily="34" charset="0"/>
                        </a:rPr>
                        <a:t>Good</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300038" marR="0" lvl="0" indent="0" algn="l" defTabSz="914400" rtl="0" eaLnBrk="1" fontAlgn="base" latinLnBrk="0" hangingPunct="1">
                        <a:lnSpc>
                          <a:spcPct val="100000"/>
                        </a:lnSpc>
                        <a:spcBef>
                          <a:spcPts val="375"/>
                        </a:spcBef>
                        <a:spcAft>
                          <a:spcPct val="0"/>
                        </a:spcAft>
                        <a:buClrTx/>
                        <a:buSzTx/>
                        <a:buFontTx/>
                        <a:buNone/>
                        <a:tabLst/>
                      </a:pPr>
                      <a:r>
                        <a:rPr kumimoji="0" lang="en-US" sz="2200" b="0" i="0" u="none" strike="noStrike" cap="none" normalizeH="0" baseline="0" dirty="0" smtClean="0">
                          <a:ln>
                            <a:noFill/>
                          </a:ln>
                          <a:solidFill>
                            <a:srgbClr val="000000"/>
                          </a:solidFill>
                          <a:effectLst/>
                          <a:latin typeface="Times New Roman" pitchFamily="18" charset="0"/>
                          <a:ea typeface="Times New Roman" pitchFamily="18" charset="0"/>
                          <a:cs typeface="Latha" pitchFamily="34" charset="0"/>
                        </a:rPr>
                        <a:t>6</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79375" marR="0" lvl="0" indent="0" algn="just" defTabSz="914400" rtl="0" eaLnBrk="1" fontAlgn="base" latinLnBrk="0" hangingPunct="1">
                        <a:lnSpc>
                          <a:spcPct val="100000"/>
                        </a:lnSpc>
                        <a:spcBef>
                          <a:spcPts val="375"/>
                        </a:spcBef>
                        <a:spcAft>
                          <a:spcPct val="0"/>
                        </a:spcAft>
                        <a:buClrTx/>
                        <a:buSzTx/>
                        <a:buFontTx/>
                        <a:buNone/>
                        <a:tabLst/>
                      </a:pPr>
                      <a:r>
                        <a:rPr kumimoji="0" lang="en-US" sz="2200" b="0" i="0" u="none" strike="noStrike" cap="none" normalizeH="0" baseline="0" dirty="0" smtClean="0">
                          <a:ln>
                            <a:noFill/>
                          </a:ln>
                          <a:solidFill>
                            <a:srgbClr val="000000"/>
                          </a:solidFill>
                          <a:effectLst/>
                          <a:latin typeface="Times New Roman" pitchFamily="18" charset="0"/>
                          <a:ea typeface="Times New Roman" pitchFamily="18" charset="0"/>
                          <a:cs typeface="Latha" pitchFamily="34" charset="0"/>
                        </a:rPr>
                        <a:t>Can expect to initiate creative ideas for improved sales.</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790921">
                <a:tc>
                  <a:txBody>
                    <a:bodyPr/>
                    <a:lstStyle/>
                    <a:p>
                      <a:pPr marL="79375" marR="0" lvl="0" indent="0" algn="l" defTabSz="914400" rtl="0" eaLnBrk="1" fontAlgn="base" latinLnBrk="0" hangingPunct="1">
                        <a:lnSpc>
                          <a:spcPct val="100000"/>
                        </a:lnSpc>
                        <a:spcBef>
                          <a:spcPts val="388"/>
                        </a:spcBef>
                        <a:spcAft>
                          <a:spcPct val="0"/>
                        </a:spcAft>
                        <a:buClrTx/>
                        <a:buSzTx/>
                        <a:buFontTx/>
                        <a:buNone/>
                        <a:tabLst/>
                      </a:pPr>
                      <a:r>
                        <a:rPr kumimoji="0" lang="en-US" sz="2200" b="0" i="0" u="none" strike="noStrike" cap="none" normalizeH="0" baseline="0" dirty="0" smtClean="0">
                          <a:ln>
                            <a:noFill/>
                          </a:ln>
                          <a:solidFill>
                            <a:srgbClr val="000000"/>
                          </a:solidFill>
                          <a:effectLst/>
                          <a:latin typeface="Times New Roman" pitchFamily="18" charset="0"/>
                          <a:ea typeface="Times New Roman" pitchFamily="18" charset="0"/>
                          <a:cs typeface="Latha" pitchFamily="34" charset="0"/>
                        </a:rPr>
                        <a:t>Above average</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300038" marR="0" lvl="0" indent="0" algn="l" defTabSz="914400" rtl="0" eaLnBrk="1" fontAlgn="base" latinLnBrk="0" hangingPunct="1">
                        <a:lnSpc>
                          <a:spcPct val="100000"/>
                        </a:lnSpc>
                        <a:spcBef>
                          <a:spcPts val="388"/>
                        </a:spcBef>
                        <a:spcAft>
                          <a:spcPct val="0"/>
                        </a:spcAft>
                        <a:buClrTx/>
                        <a:buSzTx/>
                        <a:buFontTx/>
                        <a:buNone/>
                        <a:tabLst/>
                      </a:pPr>
                      <a:r>
                        <a:rPr kumimoji="0" lang="en-US" sz="2200" b="0" i="0" u="none" strike="noStrike" cap="none" normalizeH="0" baseline="0" dirty="0" smtClean="0">
                          <a:ln>
                            <a:noFill/>
                          </a:ln>
                          <a:solidFill>
                            <a:srgbClr val="000000"/>
                          </a:solidFill>
                          <a:effectLst/>
                          <a:latin typeface="Times New Roman" pitchFamily="18" charset="0"/>
                          <a:ea typeface="Times New Roman" pitchFamily="18" charset="0"/>
                          <a:cs typeface="Latha" pitchFamily="34" charset="0"/>
                        </a:rPr>
                        <a:t>5</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79375" marR="0" lvl="0" indent="0" algn="just" defTabSz="914400" rtl="0" eaLnBrk="1" fontAlgn="base" latinLnBrk="0" hangingPunct="1">
                        <a:lnSpc>
                          <a:spcPct val="100000"/>
                        </a:lnSpc>
                        <a:spcBef>
                          <a:spcPts val="388"/>
                        </a:spcBef>
                        <a:spcAft>
                          <a:spcPct val="0"/>
                        </a:spcAft>
                        <a:buClrTx/>
                        <a:buSzTx/>
                        <a:buFontTx/>
                        <a:buNone/>
                        <a:tabLst/>
                      </a:pPr>
                      <a:r>
                        <a:rPr kumimoji="0" lang="en-US" sz="2200" b="0" i="0" u="none" strike="noStrike" cap="none" normalizeH="0" baseline="0" dirty="0" smtClean="0">
                          <a:ln>
                            <a:noFill/>
                          </a:ln>
                          <a:solidFill>
                            <a:srgbClr val="000000"/>
                          </a:solidFill>
                          <a:effectLst/>
                          <a:latin typeface="Times New Roman" pitchFamily="18" charset="0"/>
                          <a:ea typeface="Times New Roman" pitchFamily="18" charset="0"/>
                          <a:cs typeface="Latha" pitchFamily="34" charset="0"/>
                        </a:rPr>
                        <a:t>Can expect to keep in touch with the customers throughout the year.</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687686">
                <a:tc>
                  <a:txBody>
                    <a:bodyPr/>
                    <a:lstStyle/>
                    <a:p>
                      <a:pPr marL="79375" marR="0" lvl="0" indent="0" algn="l" defTabSz="914400" rtl="0" eaLnBrk="1" fontAlgn="base" latinLnBrk="0" hangingPunct="1">
                        <a:lnSpc>
                          <a:spcPct val="100000"/>
                        </a:lnSpc>
                        <a:spcBef>
                          <a:spcPts val="388"/>
                        </a:spcBef>
                        <a:spcAft>
                          <a:spcPct val="0"/>
                        </a:spcAft>
                        <a:buClrTx/>
                        <a:buSzTx/>
                        <a:buFontTx/>
                        <a:buNone/>
                        <a:tabLst/>
                      </a:pPr>
                      <a:r>
                        <a:rPr kumimoji="0" lang="en-US" sz="2200" b="0" i="0" u="none" strike="noStrike" cap="none" normalizeH="0" baseline="0" dirty="0" smtClean="0">
                          <a:ln>
                            <a:noFill/>
                          </a:ln>
                          <a:solidFill>
                            <a:srgbClr val="000000"/>
                          </a:solidFill>
                          <a:effectLst/>
                          <a:latin typeface="Times New Roman" pitchFamily="18" charset="0"/>
                          <a:ea typeface="Times New Roman" pitchFamily="18" charset="0"/>
                          <a:cs typeface="Latha" pitchFamily="34" charset="0"/>
                        </a:rPr>
                        <a:t>Average</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300038" marR="0" lvl="0" indent="0" algn="l" defTabSz="914400" rtl="0" eaLnBrk="1" fontAlgn="base" latinLnBrk="0" hangingPunct="1">
                        <a:lnSpc>
                          <a:spcPct val="100000"/>
                        </a:lnSpc>
                        <a:spcBef>
                          <a:spcPts val="388"/>
                        </a:spcBef>
                        <a:spcAft>
                          <a:spcPct val="0"/>
                        </a:spcAft>
                        <a:buClrTx/>
                        <a:buSzTx/>
                        <a:buFontTx/>
                        <a:buNone/>
                        <a:tabLst/>
                      </a:pPr>
                      <a:r>
                        <a:rPr kumimoji="0" lang="en-US" sz="2200" b="0" i="0" u="none" strike="noStrike" cap="none" normalizeH="0" baseline="0" dirty="0" smtClean="0">
                          <a:ln>
                            <a:noFill/>
                          </a:ln>
                          <a:solidFill>
                            <a:srgbClr val="000000"/>
                          </a:solidFill>
                          <a:effectLst/>
                          <a:latin typeface="Times New Roman" pitchFamily="18" charset="0"/>
                          <a:ea typeface="Times New Roman" pitchFamily="18" charset="0"/>
                          <a:cs typeface="Latha" pitchFamily="34" charset="0"/>
                        </a:rPr>
                        <a:t>4</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79375" marR="0" lvl="0" indent="0" algn="just" defTabSz="914400" rtl="0" eaLnBrk="1" fontAlgn="base" latinLnBrk="0" hangingPunct="1">
                        <a:lnSpc>
                          <a:spcPct val="100000"/>
                        </a:lnSpc>
                        <a:spcBef>
                          <a:spcPts val="388"/>
                        </a:spcBef>
                        <a:spcAft>
                          <a:spcPct val="0"/>
                        </a:spcAft>
                        <a:buClrTx/>
                        <a:buSzTx/>
                        <a:buFontTx/>
                        <a:buNone/>
                        <a:tabLst/>
                      </a:pPr>
                      <a:r>
                        <a:rPr kumimoji="0" lang="en-US" sz="2200" b="0" i="0" u="none" strike="noStrike" cap="none" normalizeH="0" baseline="0" dirty="0" smtClean="0">
                          <a:ln>
                            <a:noFill/>
                          </a:ln>
                          <a:solidFill>
                            <a:srgbClr val="000000"/>
                          </a:solidFill>
                          <a:effectLst/>
                          <a:latin typeface="Times New Roman" pitchFamily="18" charset="0"/>
                          <a:ea typeface="Times New Roman" pitchFamily="18" charset="0"/>
                          <a:cs typeface="Latha" pitchFamily="34" charset="0"/>
                        </a:rPr>
                        <a:t>Can manage, with difficulty, to deliver the goods in time.</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796271">
                <a:tc>
                  <a:txBody>
                    <a:bodyPr/>
                    <a:lstStyle/>
                    <a:p>
                      <a:pPr marL="79375" marR="0" lvl="0" indent="0" algn="l" defTabSz="914400" rtl="0" eaLnBrk="1" fontAlgn="base" latinLnBrk="0" hangingPunct="1">
                        <a:lnSpc>
                          <a:spcPct val="100000"/>
                        </a:lnSpc>
                        <a:spcBef>
                          <a:spcPts val="375"/>
                        </a:spcBef>
                        <a:spcAft>
                          <a:spcPct val="0"/>
                        </a:spcAft>
                        <a:buClrTx/>
                        <a:buSzTx/>
                        <a:buFontTx/>
                        <a:buNone/>
                        <a:tabLst/>
                      </a:pPr>
                      <a:r>
                        <a:rPr kumimoji="0" lang="en-US" sz="2200" b="0" i="0" u="none" strike="noStrike" cap="none" normalizeH="0" baseline="0" dirty="0" smtClean="0">
                          <a:ln>
                            <a:noFill/>
                          </a:ln>
                          <a:solidFill>
                            <a:srgbClr val="000000"/>
                          </a:solidFill>
                          <a:effectLst/>
                          <a:latin typeface="Times New Roman" pitchFamily="18" charset="0"/>
                          <a:ea typeface="Times New Roman" pitchFamily="18" charset="0"/>
                          <a:cs typeface="Latha" pitchFamily="34" charset="0"/>
                        </a:rPr>
                        <a:t>Below average</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300038" marR="0" lvl="0" indent="0" algn="l" defTabSz="914400" rtl="0" eaLnBrk="1" fontAlgn="base" latinLnBrk="0" hangingPunct="1">
                        <a:lnSpc>
                          <a:spcPct val="100000"/>
                        </a:lnSpc>
                        <a:spcBef>
                          <a:spcPts val="375"/>
                        </a:spcBef>
                        <a:spcAft>
                          <a:spcPct val="0"/>
                        </a:spcAft>
                        <a:buClrTx/>
                        <a:buSzTx/>
                        <a:buFontTx/>
                        <a:buNone/>
                        <a:tabLst/>
                      </a:pPr>
                      <a:r>
                        <a:rPr kumimoji="0" lang="en-US" sz="2200" b="0" i="0" u="none" strike="noStrike" cap="none" normalizeH="0" baseline="0" dirty="0" smtClean="0">
                          <a:ln>
                            <a:noFill/>
                          </a:ln>
                          <a:solidFill>
                            <a:srgbClr val="000000"/>
                          </a:solidFill>
                          <a:effectLst/>
                          <a:latin typeface="Times New Roman" pitchFamily="18" charset="0"/>
                          <a:ea typeface="Times New Roman" pitchFamily="18" charset="0"/>
                          <a:cs typeface="Latha" pitchFamily="34" charset="0"/>
                        </a:rPr>
                        <a:t>3</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79375" marR="0" lvl="0" indent="0" algn="just" defTabSz="914400" rtl="0" eaLnBrk="1" fontAlgn="base" latinLnBrk="0" hangingPunct="1">
                        <a:lnSpc>
                          <a:spcPct val="100000"/>
                        </a:lnSpc>
                        <a:spcBef>
                          <a:spcPts val="375"/>
                        </a:spcBef>
                        <a:spcAft>
                          <a:spcPct val="0"/>
                        </a:spcAft>
                        <a:buClrTx/>
                        <a:buSzTx/>
                        <a:buFontTx/>
                        <a:buNone/>
                        <a:tabLst/>
                      </a:pPr>
                      <a:r>
                        <a:rPr kumimoji="0" lang="en-US" sz="2200" b="0" i="0" u="none" strike="noStrike" cap="none" normalizeH="0" baseline="0" dirty="0" smtClean="0">
                          <a:ln>
                            <a:noFill/>
                          </a:ln>
                          <a:solidFill>
                            <a:srgbClr val="000000"/>
                          </a:solidFill>
                          <a:effectLst/>
                          <a:latin typeface="Times New Roman" pitchFamily="18" charset="0"/>
                          <a:ea typeface="Times New Roman" pitchFamily="18" charset="0"/>
                          <a:cs typeface="Latha" pitchFamily="34" charset="0"/>
                        </a:rPr>
                        <a:t>Can expect to unload the trucks when asked by the supervisor.</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687686">
                <a:tc>
                  <a:txBody>
                    <a:bodyPr/>
                    <a:lstStyle/>
                    <a:p>
                      <a:pPr marL="79375" marR="0" lvl="0" indent="0" algn="l" defTabSz="914400" rtl="0" eaLnBrk="1" fontAlgn="base" latinLnBrk="0" hangingPunct="1">
                        <a:lnSpc>
                          <a:spcPct val="100000"/>
                        </a:lnSpc>
                        <a:spcBef>
                          <a:spcPts val="388"/>
                        </a:spcBef>
                        <a:spcAft>
                          <a:spcPct val="0"/>
                        </a:spcAft>
                        <a:buClrTx/>
                        <a:buSzTx/>
                        <a:buFontTx/>
                        <a:buNone/>
                        <a:tabLst/>
                      </a:pPr>
                      <a:r>
                        <a:rPr kumimoji="0" lang="en-US" sz="2200" b="0" i="0" u="none" strike="noStrike" cap="none" normalizeH="0" baseline="0" dirty="0" smtClean="0">
                          <a:ln>
                            <a:noFill/>
                          </a:ln>
                          <a:solidFill>
                            <a:srgbClr val="000000"/>
                          </a:solidFill>
                          <a:effectLst/>
                          <a:latin typeface="Times New Roman" pitchFamily="18" charset="0"/>
                          <a:ea typeface="Times New Roman" pitchFamily="18" charset="0"/>
                          <a:cs typeface="Latha" pitchFamily="34" charset="0"/>
                        </a:rPr>
                        <a:t>Poor</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300038" marR="0" lvl="0" indent="0" algn="l" defTabSz="914400" rtl="0" eaLnBrk="1" fontAlgn="base" latinLnBrk="0" hangingPunct="1">
                        <a:lnSpc>
                          <a:spcPct val="100000"/>
                        </a:lnSpc>
                        <a:spcBef>
                          <a:spcPts val="388"/>
                        </a:spcBef>
                        <a:spcAft>
                          <a:spcPct val="0"/>
                        </a:spcAft>
                        <a:buClrTx/>
                        <a:buSzTx/>
                        <a:buFontTx/>
                        <a:buNone/>
                        <a:tabLst/>
                      </a:pPr>
                      <a:r>
                        <a:rPr kumimoji="0" lang="en-US" sz="2200" b="0" i="0" u="none" strike="noStrike" cap="none" normalizeH="0" baseline="0" dirty="0" smtClean="0">
                          <a:ln>
                            <a:noFill/>
                          </a:ln>
                          <a:solidFill>
                            <a:srgbClr val="000000"/>
                          </a:solidFill>
                          <a:effectLst/>
                          <a:latin typeface="Times New Roman" pitchFamily="18" charset="0"/>
                          <a:ea typeface="Times New Roman" pitchFamily="18" charset="0"/>
                          <a:cs typeface="Latha" pitchFamily="34" charset="0"/>
                        </a:rPr>
                        <a:t>2</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79375" marR="0" lvl="0" indent="0" algn="just" defTabSz="914400" rtl="0" eaLnBrk="1" fontAlgn="base" latinLnBrk="0" hangingPunct="1">
                        <a:lnSpc>
                          <a:spcPct val="100000"/>
                        </a:lnSpc>
                        <a:spcBef>
                          <a:spcPts val="388"/>
                        </a:spcBef>
                        <a:spcAft>
                          <a:spcPct val="0"/>
                        </a:spcAft>
                        <a:buClrTx/>
                        <a:buSzTx/>
                        <a:buFontTx/>
                        <a:buNone/>
                        <a:tabLst/>
                      </a:pPr>
                      <a:r>
                        <a:rPr kumimoji="0" lang="en-US" sz="2200" b="0" i="0" u="none" strike="noStrike" cap="none" normalizeH="0" baseline="0" dirty="0" smtClean="0">
                          <a:ln>
                            <a:noFill/>
                          </a:ln>
                          <a:solidFill>
                            <a:srgbClr val="000000"/>
                          </a:solidFill>
                          <a:effectLst/>
                          <a:latin typeface="Times New Roman" pitchFamily="18" charset="0"/>
                          <a:ea typeface="Times New Roman" pitchFamily="18" charset="0"/>
                          <a:cs typeface="Latha" pitchFamily="34" charset="0"/>
                        </a:rPr>
                        <a:t>Can expect to inform only a part of the customers.</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713434">
                <a:tc>
                  <a:txBody>
                    <a:bodyPr/>
                    <a:lstStyle/>
                    <a:p>
                      <a:pPr marL="79375" marR="0" lvl="0" indent="0" algn="l" defTabSz="914400" rtl="0" eaLnBrk="1" fontAlgn="base" latinLnBrk="0" hangingPunct="1">
                        <a:lnSpc>
                          <a:spcPct val="100000"/>
                        </a:lnSpc>
                        <a:spcBef>
                          <a:spcPts val="388"/>
                        </a:spcBef>
                        <a:spcAft>
                          <a:spcPct val="0"/>
                        </a:spcAft>
                        <a:buClrTx/>
                        <a:buSzTx/>
                        <a:buFontTx/>
                        <a:buNone/>
                        <a:tabLst/>
                      </a:pPr>
                      <a:r>
                        <a:rPr kumimoji="0" lang="en-US" sz="2200" b="0" i="0" u="none" strike="noStrike" cap="none" normalizeH="0" baseline="0" dirty="0" smtClean="0">
                          <a:ln>
                            <a:noFill/>
                          </a:ln>
                          <a:solidFill>
                            <a:srgbClr val="000000"/>
                          </a:solidFill>
                          <a:effectLst/>
                          <a:latin typeface="Times New Roman" pitchFamily="18" charset="0"/>
                          <a:ea typeface="Times New Roman" pitchFamily="18" charset="0"/>
                          <a:cs typeface="Latha" pitchFamily="34" charset="0"/>
                        </a:rPr>
                        <a:t>Extremely  poor</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300038" marR="0" lvl="0" indent="0" algn="l" defTabSz="914400" rtl="0" eaLnBrk="1" fontAlgn="base" latinLnBrk="0" hangingPunct="1">
                        <a:lnSpc>
                          <a:spcPct val="100000"/>
                        </a:lnSpc>
                        <a:spcBef>
                          <a:spcPts val="388"/>
                        </a:spcBef>
                        <a:spcAft>
                          <a:spcPct val="0"/>
                        </a:spcAft>
                        <a:buClrTx/>
                        <a:buSzTx/>
                        <a:buFontTx/>
                        <a:buNone/>
                        <a:tabLst/>
                      </a:pPr>
                      <a:r>
                        <a:rPr kumimoji="0" lang="en-US" sz="2200" b="0" i="0" u="none" strike="noStrike" cap="none" normalizeH="0" baseline="0" smtClean="0">
                          <a:ln>
                            <a:noFill/>
                          </a:ln>
                          <a:solidFill>
                            <a:srgbClr val="000000"/>
                          </a:solidFill>
                          <a:effectLst/>
                          <a:latin typeface="Times New Roman" pitchFamily="18" charset="0"/>
                          <a:ea typeface="Times New Roman" pitchFamily="18" charset="0"/>
                          <a:cs typeface="Latha" pitchFamily="34" charset="0"/>
                        </a:rPr>
                        <a:t>1</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79375" marR="0" lvl="0" indent="0" algn="just" defTabSz="914400" rtl="0" eaLnBrk="1" fontAlgn="base" latinLnBrk="0" hangingPunct="1">
                        <a:lnSpc>
                          <a:spcPct val="100000"/>
                        </a:lnSpc>
                        <a:spcBef>
                          <a:spcPts val="388"/>
                        </a:spcBef>
                        <a:spcAft>
                          <a:spcPct val="0"/>
                        </a:spcAft>
                        <a:buClrTx/>
                        <a:buSzTx/>
                        <a:buFontTx/>
                        <a:buNone/>
                        <a:tabLst/>
                      </a:pPr>
                      <a:r>
                        <a:rPr kumimoji="0" lang="en-US" sz="2200" b="0" i="0" u="none" strike="noStrike" cap="none" normalizeH="0" baseline="0" dirty="0" smtClean="0">
                          <a:ln>
                            <a:noFill/>
                          </a:ln>
                          <a:solidFill>
                            <a:srgbClr val="000000"/>
                          </a:solidFill>
                          <a:effectLst/>
                          <a:latin typeface="Times New Roman" pitchFamily="18" charset="0"/>
                          <a:ea typeface="Times New Roman" pitchFamily="18" charset="0"/>
                          <a:cs typeface="Latha" pitchFamily="34" charset="0"/>
                        </a:rPr>
                        <a:t>Can expect to take extended coffee breaks and roam around purposelessly.</a:t>
                      </a:r>
                    </a:p>
                  </a:txBody>
                  <a:tcPr marL="0" marR="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bl>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286000"/>
            <a:ext cx="9144000" cy="2246769"/>
          </a:xfrm>
          <a:prstGeom prst="rect">
            <a:avLst/>
          </a:prstGeom>
        </p:spPr>
        <p:txBody>
          <a:bodyPr wrap="square">
            <a:spAutoFit/>
          </a:bodyPr>
          <a:lstStyle/>
          <a:p>
            <a:pPr algn="just">
              <a:buFont typeface="Arial" pitchFamily="34" charset="0"/>
              <a:buChar char="•"/>
            </a:pPr>
            <a:r>
              <a:rPr lang="en-US" sz="2000" dirty="0" smtClean="0">
                <a:latin typeface="Times New Roman" pitchFamily="18" charset="0"/>
                <a:cs typeface="Times New Roman" pitchFamily="18" charset="0"/>
              </a:rPr>
              <a:t>Large organizations employ industrial psychologists,</a:t>
            </a:r>
          </a:p>
          <a:p>
            <a:pPr algn="just">
              <a:buFont typeface="Arial" pitchFamily="34" charset="0"/>
              <a:buChar char="•"/>
              <a:tabLst>
                <a:tab pos="60325" algn="l"/>
              </a:tabLst>
            </a:pPr>
            <a:r>
              <a:rPr lang="en-US" sz="2000" dirty="0" smtClean="0">
                <a:latin typeface="Times New Roman" pitchFamily="18" charset="0"/>
                <a:cs typeface="Times New Roman" pitchFamily="18" charset="0"/>
              </a:rPr>
              <a:t>They are used for evaluations, they assess an individuals future potential. </a:t>
            </a:r>
          </a:p>
          <a:p>
            <a:pPr algn="just">
              <a:buFont typeface="Arial" pitchFamily="34" charset="0"/>
              <a:buChar char="•"/>
            </a:pPr>
            <a:r>
              <a:rPr lang="en-US" sz="2000" dirty="0" smtClean="0">
                <a:latin typeface="Times New Roman" pitchFamily="18" charset="0"/>
                <a:cs typeface="Times New Roman" pitchFamily="18" charset="0"/>
              </a:rPr>
              <a:t>The appraisal normally consists of in depth interviews, psychological tests and discussions.</a:t>
            </a:r>
          </a:p>
          <a:p>
            <a:pPr algn="just">
              <a:buFont typeface="Arial" pitchFamily="34" charset="0"/>
              <a:buChar char="•"/>
            </a:pPr>
            <a:r>
              <a:rPr lang="en-US" sz="2000" dirty="0" smtClean="0">
                <a:latin typeface="Times New Roman" pitchFamily="18" charset="0"/>
                <a:cs typeface="Times New Roman" pitchFamily="18" charset="0"/>
              </a:rPr>
              <a:t>The psychologist then writes an evaluation of an employee’s intellectual, emotional, motivational and other related characteristics and suggest individual potential  future performance.</a:t>
            </a:r>
          </a:p>
        </p:txBody>
      </p:sp>
      <p:pic>
        <p:nvPicPr>
          <p:cNvPr id="4098" name="Picture 2" descr="C:\Users\hp\Desktop\PMPE IMAGES\download (14).jpg"/>
          <p:cNvPicPr>
            <a:picLocks noChangeAspect="1" noChangeArrowheads="1"/>
          </p:cNvPicPr>
          <p:nvPr/>
        </p:nvPicPr>
        <p:blipFill>
          <a:blip r:embed="rId2" cstate="print"/>
          <a:srcRect/>
          <a:stretch>
            <a:fillRect/>
          </a:stretch>
        </p:blipFill>
        <p:spPr bwMode="auto">
          <a:xfrm>
            <a:off x="2057400" y="4343400"/>
            <a:ext cx="7086600" cy="2514600"/>
          </a:xfrm>
          <a:prstGeom prst="rect">
            <a:avLst/>
          </a:prstGeom>
          <a:noFill/>
        </p:spPr>
      </p:pic>
      <p:pic>
        <p:nvPicPr>
          <p:cNvPr id="4" name="Picture 3" descr="C:\Users\hp\Desktop\PMPE IMAGES\teal-bumpy-header.jpg"/>
          <p:cNvPicPr>
            <a:picLocks noChangeAspect="1" noChangeArrowheads="1"/>
          </p:cNvPicPr>
          <p:nvPr/>
        </p:nvPicPr>
        <p:blipFill>
          <a:blip r:embed="rId3" cstate="print"/>
          <a:srcRect/>
          <a:stretch>
            <a:fillRect/>
          </a:stretch>
        </p:blipFill>
        <p:spPr bwMode="auto">
          <a:xfrm>
            <a:off x="0" y="0"/>
            <a:ext cx="9144000" cy="1866900"/>
          </a:xfrm>
          <a:prstGeom prst="rect">
            <a:avLst/>
          </a:prstGeom>
          <a:noFill/>
        </p:spPr>
      </p:pic>
      <p:sp>
        <p:nvSpPr>
          <p:cNvPr id="5" name="TextBox 4"/>
          <p:cNvSpPr txBox="1"/>
          <p:nvPr/>
        </p:nvSpPr>
        <p:spPr>
          <a:xfrm>
            <a:off x="2057400" y="838200"/>
            <a:ext cx="4707699" cy="584775"/>
          </a:xfrm>
          <a:prstGeom prst="rect">
            <a:avLst/>
          </a:prstGeom>
          <a:noFill/>
        </p:spPr>
        <p:txBody>
          <a:bodyPr wrap="none" rtlCol="0">
            <a:spAutoFit/>
          </a:bodyPr>
          <a:lstStyle/>
          <a:p>
            <a:r>
              <a:rPr lang="en-US" sz="3200" b="1" dirty="0" smtClean="0"/>
              <a:t>PSYCOLOGICAL APPRAISAL</a:t>
            </a:r>
            <a:endParaRPr lang="en-US" sz="3200" b="1"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0"/>
            <a:ext cx="7848600" cy="584775"/>
          </a:xfrm>
          <a:prstGeom prst="rect">
            <a:avLst/>
          </a:prstGeom>
        </p:spPr>
        <p:txBody>
          <a:bodyPr wrap="square">
            <a:spAutoFit/>
          </a:bodyPr>
          <a:lstStyle/>
          <a:p>
            <a:pPr algn="ctr"/>
            <a:r>
              <a:rPr lang="en-US" sz="3200" b="1" dirty="0" smtClean="0">
                <a:latin typeface="Times New Roman" pitchFamily="18" charset="0"/>
                <a:cs typeface="Times New Roman" pitchFamily="18" charset="0"/>
              </a:rPr>
              <a:t>PSYCHOLOGICAL APPRAISAL</a:t>
            </a:r>
            <a:endParaRPr lang="en-US" sz="3200" dirty="0"/>
          </a:p>
        </p:txBody>
      </p:sp>
      <p:pic>
        <p:nvPicPr>
          <p:cNvPr id="4" name="Picture 3" descr="C:\Users\hp\Desktop\PMPE IMAGES\teal-bumpy-header.jpg"/>
          <p:cNvPicPr>
            <a:picLocks noChangeAspect="1" noChangeArrowheads="1"/>
          </p:cNvPicPr>
          <p:nvPr/>
        </p:nvPicPr>
        <p:blipFill>
          <a:blip r:embed="rId2" cstate="print"/>
          <a:srcRect/>
          <a:stretch>
            <a:fillRect/>
          </a:stretch>
        </p:blipFill>
        <p:spPr bwMode="auto">
          <a:xfrm>
            <a:off x="0" y="0"/>
            <a:ext cx="9144000" cy="1866900"/>
          </a:xfrm>
          <a:prstGeom prst="rect">
            <a:avLst/>
          </a:prstGeom>
          <a:noFill/>
        </p:spPr>
      </p:pic>
      <p:sp>
        <p:nvSpPr>
          <p:cNvPr id="5" name="TextBox 4"/>
          <p:cNvSpPr txBox="1"/>
          <p:nvPr/>
        </p:nvSpPr>
        <p:spPr>
          <a:xfrm>
            <a:off x="533400" y="914400"/>
            <a:ext cx="7162153" cy="584775"/>
          </a:xfrm>
          <a:prstGeom prst="rect">
            <a:avLst/>
          </a:prstGeom>
          <a:noFill/>
        </p:spPr>
        <p:txBody>
          <a:bodyPr wrap="none" rtlCol="0">
            <a:spAutoFit/>
          </a:bodyPr>
          <a:lstStyle/>
          <a:p>
            <a:pPr algn="ctr"/>
            <a:r>
              <a:rPr lang="en-US" sz="3200" b="1" dirty="0" smtClean="0">
                <a:latin typeface="Times New Roman" pitchFamily="18" charset="0"/>
                <a:cs typeface="Times New Roman" pitchFamily="18" charset="0"/>
              </a:rPr>
              <a:t>         PSYCHOLOGICAL APPRAISAL</a:t>
            </a:r>
            <a:endParaRPr lang="en-US" sz="3200" dirty="0"/>
          </a:p>
        </p:txBody>
      </p:sp>
      <p:pic>
        <p:nvPicPr>
          <p:cNvPr id="5123" name="Picture 3" descr="C:\Users\hp\Desktop\PMPE IMAGES\img_20190302_113041_5962146817628.jpg"/>
          <p:cNvPicPr>
            <a:picLocks noChangeAspect="1" noChangeArrowheads="1"/>
          </p:cNvPicPr>
          <p:nvPr/>
        </p:nvPicPr>
        <p:blipFill>
          <a:blip r:embed="rId3" cstate="print"/>
          <a:srcRect/>
          <a:stretch>
            <a:fillRect/>
          </a:stretch>
        </p:blipFill>
        <p:spPr bwMode="auto">
          <a:xfrm>
            <a:off x="1295400" y="1905000"/>
            <a:ext cx="7848600" cy="4953000"/>
          </a:xfrm>
          <a:prstGeom prst="rect">
            <a:avLst/>
          </a:prstGeom>
          <a:noFill/>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136339"/>
            <a:ext cx="8991600" cy="2246769"/>
          </a:xfrm>
          <a:prstGeom prst="rect">
            <a:avLst/>
          </a:prstGeom>
        </p:spPr>
        <p:txBody>
          <a:bodyPr wrap="square">
            <a:spAutoFit/>
          </a:bodyPr>
          <a:lstStyle/>
          <a:p>
            <a:pPr>
              <a:defRPr/>
            </a:pPr>
            <a:r>
              <a:rPr lang="en-US" sz="2000" b="1" dirty="0" smtClean="0">
                <a:latin typeface="Times New Roman" pitchFamily="18" charset="0"/>
                <a:cs typeface="Times New Roman" pitchFamily="18" charset="0"/>
              </a:rPr>
              <a:t>Compare/contrast error</a:t>
            </a:r>
          </a:p>
          <a:p>
            <a:pPr>
              <a:defRPr/>
            </a:pPr>
            <a:endParaRPr lang="en-US" sz="2000" b="1" dirty="0" smtClean="0">
              <a:latin typeface="Times New Roman" pitchFamily="18" charset="0"/>
              <a:cs typeface="Times New Roman" pitchFamily="18" charset="0"/>
            </a:endParaRPr>
          </a:p>
          <a:p>
            <a:pPr algn="just">
              <a:buFont typeface="Arial" pitchFamily="34" charset="0"/>
              <a:buChar char="•"/>
              <a:defRPr/>
            </a:pPr>
            <a:r>
              <a:rPr lang="en-US" sz="2000" dirty="0" smtClean="0">
                <a:latin typeface="Times New Roman" pitchFamily="18" charset="0"/>
                <a:cs typeface="Times New Roman" pitchFamily="18" charset="0"/>
              </a:rPr>
              <a:t>Never compare their abilities to make a judgment.</a:t>
            </a:r>
          </a:p>
          <a:p>
            <a:pPr algn="just">
              <a:buFont typeface="Arial" pitchFamily="34" charset="0"/>
              <a:buChar char="•"/>
              <a:defRPr/>
            </a:pPr>
            <a:r>
              <a:rPr lang="en-US" sz="2000" dirty="0" smtClean="0">
                <a:latin typeface="Times New Roman" pitchFamily="18" charset="0"/>
                <a:cs typeface="Times New Roman" pitchFamily="18" charset="0"/>
              </a:rPr>
              <a:t>Each employee is gifted in their unique way, </a:t>
            </a:r>
          </a:p>
          <a:p>
            <a:pPr algn="just">
              <a:buFont typeface="Arial" pitchFamily="34" charset="0"/>
              <a:buChar char="•"/>
              <a:defRPr/>
            </a:pPr>
            <a:r>
              <a:rPr lang="en-US" sz="2000" dirty="0" smtClean="0">
                <a:latin typeface="Times New Roman" pitchFamily="18" charset="0"/>
                <a:cs typeface="Times New Roman" pitchFamily="18" charset="0"/>
              </a:rPr>
              <a:t>Has different strengths and weaknesses.</a:t>
            </a:r>
          </a:p>
          <a:p>
            <a:pPr algn="just">
              <a:buFont typeface="Arial" pitchFamily="34" charset="0"/>
              <a:buChar char="•"/>
              <a:defRPr/>
            </a:pPr>
            <a:r>
              <a:rPr lang="en-US" sz="2000" dirty="0" smtClean="0">
                <a:latin typeface="Times New Roman" pitchFamily="18" charset="0"/>
                <a:cs typeface="Times New Roman" pitchFamily="18" charset="0"/>
              </a:rPr>
              <a:t>If you compare their abilities, then you will not get a fair review</a:t>
            </a:r>
          </a:p>
          <a:p>
            <a:pPr algn="just">
              <a:buFont typeface="Arial" pitchFamily="34" charset="0"/>
              <a:buChar char="•"/>
              <a:defRPr/>
            </a:pPr>
            <a:r>
              <a:rPr lang="en-US" sz="2000" dirty="0" smtClean="0">
                <a:latin typeface="Times New Roman" pitchFamily="18" charset="0"/>
                <a:cs typeface="Times New Roman" pitchFamily="18" charset="0"/>
              </a:rPr>
              <a:t>Some companies rate the employees by comparing their performance with others.</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866900"/>
          </a:xfrm>
          <a:prstGeom prst="rect">
            <a:avLst/>
          </a:prstGeom>
          <a:noFill/>
        </p:spPr>
      </p:pic>
      <p:sp>
        <p:nvSpPr>
          <p:cNvPr id="4" name="TextBox 3"/>
          <p:cNvSpPr txBox="1"/>
          <p:nvPr/>
        </p:nvSpPr>
        <p:spPr>
          <a:xfrm>
            <a:off x="914400" y="762000"/>
            <a:ext cx="7333226" cy="584775"/>
          </a:xfrm>
          <a:prstGeom prst="rect">
            <a:avLst/>
          </a:prstGeom>
          <a:noFill/>
        </p:spPr>
        <p:txBody>
          <a:bodyPr wrap="none" rtlCol="0">
            <a:spAutoFit/>
          </a:bodyPr>
          <a:lstStyle/>
          <a:p>
            <a:r>
              <a:rPr lang="en-US" sz="3200" b="1" dirty="0" smtClean="0"/>
              <a:t>PROBLEMS OF PERFORMANCE APPRAISAL</a:t>
            </a:r>
            <a:endParaRPr lang="en-US" sz="3200" b="1"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133600"/>
            <a:ext cx="9144000" cy="2246769"/>
          </a:xfrm>
          <a:prstGeom prst="rect">
            <a:avLst/>
          </a:prstGeom>
        </p:spPr>
        <p:txBody>
          <a:bodyPr wrap="square">
            <a:spAutoFit/>
          </a:bodyPr>
          <a:lstStyle/>
          <a:p>
            <a:pPr algn="just">
              <a:buFont typeface="Arial" pitchFamily="34" charset="0"/>
              <a:buChar char="•"/>
            </a:pPr>
            <a:r>
              <a:rPr lang="en-US" sz="2000" dirty="0" smtClean="0">
                <a:latin typeface="Times New Roman" pitchFamily="18" charset="0"/>
                <a:cs typeface="Times New Roman" pitchFamily="18" charset="0"/>
              </a:rPr>
              <a:t>This mainly happens in the sales department.</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 Person is rude with his co-workers and doesn’t respect anybody, but he is a star salesperson.</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He brings more sales for the company, therefore, he is being rated high, irrespective of other drawbacks that he has.</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866900"/>
          </a:xfrm>
          <a:prstGeom prst="rect">
            <a:avLst/>
          </a:prstGeom>
          <a:noFill/>
        </p:spPr>
      </p:pic>
      <p:sp>
        <p:nvSpPr>
          <p:cNvPr id="4" name="TextBox 3"/>
          <p:cNvSpPr txBox="1"/>
          <p:nvPr/>
        </p:nvSpPr>
        <p:spPr>
          <a:xfrm>
            <a:off x="1752600" y="990600"/>
            <a:ext cx="5145896" cy="584775"/>
          </a:xfrm>
          <a:prstGeom prst="rect">
            <a:avLst/>
          </a:prstGeom>
          <a:noFill/>
        </p:spPr>
        <p:txBody>
          <a:bodyPr wrap="none" rtlCol="0">
            <a:spAutoFit/>
          </a:bodyPr>
          <a:lstStyle/>
          <a:p>
            <a:r>
              <a:rPr lang="en-US" sz="3200" b="1" dirty="0" smtClean="0"/>
              <a:t>DOING EXCEPTIONALLY WELL</a:t>
            </a:r>
            <a:endParaRPr lang="en-US" sz="3200" b="1"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676400"/>
            <a:ext cx="9144000" cy="707886"/>
          </a:xfrm>
          <a:prstGeom prst="rect">
            <a:avLst/>
          </a:prstGeom>
        </p:spPr>
        <p:txBody>
          <a:bodyPr wrap="square">
            <a:spAutoFit/>
          </a:bodyPr>
          <a:lstStyle/>
          <a:p>
            <a:pPr algn="just"/>
            <a:r>
              <a:rPr lang="en-US" sz="2000" dirty="0" smtClean="0">
                <a:latin typeface="Times New Roman" pitchFamily="18" charset="0"/>
                <a:cs typeface="Times New Roman" pitchFamily="18" charset="0"/>
              </a:rPr>
              <a:t>Tend to make judgment by his  predetermined mindset towards a particular employee’s race, gender, political affiliation, religious background, culture and other characteristics.</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143000"/>
          </a:xfrm>
          <a:prstGeom prst="rect">
            <a:avLst/>
          </a:prstGeom>
          <a:noFill/>
        </p:spPr>
      </p:pic>
      <p:sp>
        <p:nvSpPr>
          <p:cNvPr id="4" name="TextBox 3"/>
          <p:cNvSpPr txBox="1"/>
          <p:nvPr/>
        </p:nvSpPr>
        <p:spPr>
          <a:xfrm>
            <a:off x="2743200" y="228600"/>
            <a:ext cx="2747034" cy="584775"/>
          </a:xfrm>
          <a:prstGeom prst="rect">
            <a:avLst/>
          </a:prstGeom>
          <a:noFill/>
        </p:spPr>
        <p:txBody>
          <a:bodyPr wrap="none" rtlCol="0">
            <a:spAutoFit/>
          </a:bodyPr>
          <a:lstStyle/>
          <a:p>
            <a:r>
              <a:rPr lang="en-US" sz="3200" b="1" dirty="0" smtClean="0"/>
              <a:t>STEREOTYPING</a:t>
            </a:r>
            <a:endParaRPr lang="en-US" sz="3200" b="1" dirty="0"/>
          </a:p>
        </p:txBody>
      </p:sp>
      <p:sp>
        <p:nvSpPr>
          <p:cNvPr id="5" name="TextBox 4"/>
          <p:cNvSpPr txBox="1"/>
          <p:nvPr/>
        </p:nvSpPr>
        <p:spPr>
          <a:xfrm>
            <a:off x="1600200" y="4495800"/>
            <a:ext cx="7543800" cy="1600438"/>
          </a:xfrm>
          <a:prstGeom prst="rect">
            <a:avLst/>
          </a:prstGeom>
          <a:noFill/>
        </p:spPr>
        <p:txBody>
          <a:bodyPr wrap="square" rtlCol="0">
            <a:spAutoFit/>
          </a:bodyPr>
          <a:lstStyle/>
          <a:p>
            <a:pPr algn="just">
              <a:buFontTx/>
              <a:buNone/>
            </a:pPr>
            <a:endParaRPr lang="en-US"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The tendency for an impression created in one area to influence opinion in another area.</a:t>
            </a:r>
          </a:p>
          <a:p>
            <a:pPr algn="just"/>
            <a:r>
              <a:rPr lang="en-US" sz="2000" dirty="0" smtClean="0">
                <a:latin typeface="Times New Roman" pitchFamily="18" charset="0"/>
                <a:cs typeface="Times New Roman" pitchFamily="18" charset="0"/>
              </a:rPr>
              <a:t>It is a situation where you let your positive or negative feelings towards an employee to influence your evaluation easily</a:t>
            </a:r>
            <a:endParaRPr lang="en-US" sz="2000" dirty="0"/>
          </a:p>
        </p:txBody>
      </p:sp>
      <p:pic>
        <p:nvPicPr>
          <p:cNvPr id="6" name="Picture 5" descr="C:\Users\hp\Desktop\PMPE IMAGES\teal-bumpy-header.jpg"/>
          <p:cNvPicPr>
            <a:picLocks noChangeAspect="1" noChangeArrowheads="1"/>
          </p:cNvPicPr>
          <p:nvPr/>
        </p:nvPicPr>
        <p:blipFill>
          <a:blip r:embed="rId2" cstate="print"/>
          <a:srcRect/>
          <a:stretch>
            <a:fillRect/>
          </a:stretch>
        </p:blipFill>
        <p:spPr bwMode="auto">
          <a:xfrm>
            <a:off x="0" y="3048000"/>
            <a:ext cx="9144000" cy="1143000"/>
          </a:xfrm>
          <a:prstGeom prst="rect">
            <a:avLst/>
          </a:prstGeom>
          <a:noFill/>
        </p:spPr>
      </p:pic>
      <p:sp>
        <p:nvSpPr>
          <p:cNvPr id="7" name="TextBox 6"/>
          <p:cNvSpPr txBox="1"/>
          <p:nvPr/>
        </p:nvSpPr>
        <p:spPr>
          <a:xfrm>
            <a:off x="2667000" y="3429000"/>
            <a:ext cx="3182218" cy="584775"/>
          </a:xfrm>
          <a:prstGeom prst="rect">
            <a:avLst/>
          </a:prstGeom>
          <a:noFill/>
        </p:spPr>
        <p:txBody>
          <a:bodyPr wrap="none" rtlCol="0">
            <a:spAutoFit/>
          </a:bodyPr>
          <a:lstStyle/>
          <a:p>
            <a:r>
              <a:rPr lang="en-US" sz="3200" b="1" dirty="0" smtClean="0"/>
              <a:t>THE HALO EFFECT</a:t>
            </a:r>
            <a:endParaRPr lang="en-US" sz="3200" b="1"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24535"/>
          </a:xfrm>
          <a:prstGeom prst="rect">
            <a:avLst/>
          </a:prstGeom>
        </p:spPr>
        <p:txBody>
          <a:bodyPr wrap="square">
            <a:spAutoFit/>
          </a:bodyPr>
          <a:lstStyle/>
          <a:p>
            <a:pPr algn="just">
              <a:buFontTx/>
              <a:buNone/>
            </a:pPr>
            <a:endParaRPr lang="en-US" sz="2000" b="1" dirty="0" smtClean="0"/>
          </a:p>
          <a:p>
            <a:pPr algn="just">
              <a:buFontTx/>
              <a:buNone/>
            </a:pPr>
            <a:endParaRPr lang="en-US" sz="2000" b="1" dirty="0" smtClean="0"/>
          </a:p>
          <a:p>
            <a:pPr algn="just">
              <a:buFontTx/>
              <a:buNone/>
            </a:pPr>
            <a:endParaRPr lang="en-US" sz="2000" b="1" dirty="0" smtClean="0"/>
          </a:p>
          <a:p>
            <a:pPr algn="just">
              <a:buFontTx/>
              <a:buNone/>
            </a:pPr>
            <a:r>
              <a:rPr lang="en-US" sz="2000" b="1" dirty="0" smtClean="0"/>
              <a:t>Stability</a:t>
            </a:r>
            <a:r>
              <a:rPr lang="en-US" sz="2000" dirty="0" smtClean="0"/>
              <a:t>: The stability and continuity of the firm depend upon the capacity, competence and the life span of the proprietor.</a:t>
            </a:r>
          </a:p>
          <a:p>
            <a:pPr algn="just">
              <a:buFontTx/>
              <a:buNone/>
            </a:pPr>
            <a:endParaRPr lang="en-US" sz="2000" dirty="0" smtClean="0"/>
          </a:p>
          <a:p>
            <a:pPr algn="just">
              <a:buFontTx/>
              <a:buNone/>
            </a:pPr>
            <a:endParaRPr lang="en-US" sz="2000" dirty="0" smtClean="0"/>
          </a:p>
          <a:p>
            <a:pPr algn="just">
              <a:buFontTx/>
              <a:buNone/>
            </a:pPr>
            <a:endParaRPr lang="en-US" sz="2000" b="1" dirty="0" smtClean="0"/>
          </a:p>
          <a:p>
            <a:pPr algn="just">
              <a:buFontTx/>
              <a:buNone/>
            </a:pPr>
            <a:endParaRPr lang="en-US" sz="2000" b="1" dirty="0" smtClean="0"/>
          </a:p>
          <a:p>
            <a:pPr algn="just">
              <a:buFontTx/>
              <a:buNone/>
            </a:pPr>
            <a:endParaRPr lang="en-US" sz="2000" b="1" dirty="0" smtClean="0"/>
          </a:p>
          <a:p>
            <a:pPr algn="just">
              <a:buFontTx/>
              <a:buNone/>
            </a:pPr>
            <a:endParaRPr lang="en-US" sz="2000" b="1" dirty="0" smtClean="0"/>
          </a:p>
          <a:p>
            <a:pPr algn="just">
              <a:buFontTx/>
              <a:buNone/>
            </a:pPr>
            <a:endParaRPr lang="en-US" sz="2000" b="1" dirty="0" smtClean="0"/>
          </a:p>
          <a:p>
            <a:pPr algn="just">
              <a:buFontTx/>
              <a:buNone/>
            </a:pPr>
            <a:r>
              <a:rPr lang="en-US" sz="2000" b="1" dirty="0" smtClean="0"/>
              <a:t>Legal Formalities</a:t>
            </a:r>
            <a:r>
              <a:rPr lang="en-US" sz="2000" dirty="0" smtClean="0"/>
              <a:t>: In the setting up, functioning and dissolution of a sole proprietorship business no legal formalities are necessary. However, a few legal restrictions may be there in setting up a particular type of business. For example, to open a restaurant, the sole proprietor needs a license from the local municipality</a:t>
            </a:r>
          </a:p>
          <a:p>
            <a:endParaRPr lang="en-US" sz="2000" dirty="0" smtClean="0"/>
          </a:p>
        </p:txBody>
      </p:sp>
      <p:pic>
        <p:nvPicPr>
          <p:cNvPr id="5122" name="Picture 2" descr="C:\Users\hp\Desktop\PMPE IMAGES\images (11).jpg"/>
          <p:cNvPicPr>
            <a:picLocks noChangeAspect="1" noChangeArrowheads="1"/>
          </p:cNvPicPr>
          <p:nvPr/>
        </p:nvPicPr>
        <p:blipFill>
          <a:blip r:embed="rId2" cstate="print"/>
          <a:srcRect/>
          <a:stretch>
            <a:fillRect/>
          </a:stretch>
        </p:blipFill>
        <p:spPr bwMode="auto">
          <a:xfrm>
            <a:off x="2057400" y="1752600"/>
            <a:ext cx="4191000" cy="1743075"/>
          </a:xfrm>
          <a:prstGeom prst="rect">
            <a:avLst/>
          </a:prstGeom>
          <a:noFill/>
        </p:spPr>
      </p:pic>
      <p:pic>
        <p:nvPicPr>
          <p:cNvPr id="5124" name="Picture 4" descr="C:\Users\hp\Desktop\PMPE IMAGES\WikiFinancepedia-Legal-Process-and-Formalities-How-to-Register-a-Company-or-a-Startup.png"/>
          <p:cNvPicPr>
            <a:picLocks noChangeAspect="1" noChangeArrowheads="1"/>
          </p:cNvPicPr>
          <p:nvPr/>
        </p:nvPicPr>
        <p:blipFill>
          <a:blip r:embed="rId3" cstate="print"/>
          <a:srcRect/>
          <a:stretch>
            <a:fillRect/>
          </a:stretch>
        </p:blipFill>
        <p:spPr bwMode="auto">
          <a:xfrm>
            <a:off x="1905000" y="5000626"/>
            <a:ext cx="4962525" cy="1857374"/>
          </a:xfrm>
          <a:prstGeom prst="rect">
            <a:avLst/>
          </a:prstGeom>
          <a:noFill/>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322255"/>
            <a:ext cx="9144000" cy="2554545"/>
          </a:xfrm>
          <a:prstGeom prst="rect">
            <a:avLst/>
          </a:prstGeom>
        </p:spPr>
        <p:txBody>
          <a:bodyPr wrap="square">
            <a:spAutoFit/>
          </a:bodyPr>
          <a:lstStyle/>
          <a:p>
            <a:pPr algn="just">
              <a:buFont typeface="Arial" pitchFamily="34" charset="0"/>
              <a:buChar char="•"/>
            </a:pPr>
            <a:r>
              <a:rPr lang="en-US" sz="2000" dirty="0" smtClean="0">
                <a:latin typeface="Times New Roman" pitchFamily="18" charset="0"/>
                <a:cs typeface="Times New Roman" pitchFamily="18" charset="0"/>
              </a:rPr>
              <a:t>All throughout the year the employee has performed really well, but at the end of the year he made a mistake and the rater thinks that he always makes mistake.</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He will now be appraised based on this mistake.</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On the other hand, this employee was a bad performer all throughout the year, but towards the end he performed exceptionally well in one project, so all his bad performance is forgotten and he ends up getting good ratings.</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866900"/>
          </a:xfrm>
          <a:prstGeom prst="rect">
            <a:avLst/>
          </a:prstGeom>
          <a:noFill/>
        </p:spPr>
      </p:pic>
      <p:sp>
        <p:nvSpPr>
          <p:cNvPr id="4" name="TextBox 3"/>
          <p:cNvSpPr txBox="1"/>
          <p:nvPr/>
        </p:nvSpPr>
        <p:spPr>
          <a:xfrm>
            <a:off x="1219200" y="533400"/>
            <a:ext cx="6867329" cy="584775"/>
          </a:xfrm>
          <a:prstGeom prst="rect">
            <a:avLst/>
          </a:prstGeom>
          <a:noFill/>
        </p:spPr>
        <p:txBody>
          <a:bodyPr wrap="none" rtlCol="0">
            <a:spAutoFit/>
          </a:bodyPr>
          <a:lstStyle/>
          <a:p>
            <a:r>
              <a:rPr lang="en-US" sz="3200" b="1" dirty="0" smtClean="0"/>
              <a:t>RECENCY EFFECT – RECENT BEHAVIOUR</a:t>
            </a:r>
            <a:endParaRPr lang="en-US" sz="3200" b="1"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136339"/>
            <a:ext cx="9144000" cy="2246769"/>
          </a:xfrm>
          <a:prstGeom prst="rect">
            <a:avLst/>
          </a:prstGeom>
        </p:spPr>
        <p:txBody>
          <a:bodyPr wrap="square">
            <a:spAutoFit/>
          </a:bodyPr>
          <a:lstStyle/>
          <a:p>
            <a:pPr algn="just">
              <a:buFont typeface="Arial" pitchFamily="34" charset="0"/>
              <a:buChar char="•"/>
              <a:defRPr/>
            </a:pPr>
            <a:r>
              <a:rPr lang="en-US"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This means that some managers are too lenient.</a:t>
            </a:r>
            <a:r>
              <a:rPr lang="en-US" sz="2000" b="1" dirty="0" smtClean="0">
                <a:latin typeface="Times New Roman" pitchFamily="18" charset="0"/>
                <a:cs typeface="Times New Roman" pitchFamily="18" charset="0"/>
              </a:rPr>
              <a:t> </a:t>
            </a:r>
          </a:p>
          <a:p>
            <a:pPr algn="just">
              <a:defRPr/>
            </a:pPr>
            <a:r>
              <a:rPr lang="en-US" sz="2000" dirty="0" smtClean="0">
                <a:latin typeface="Times New Roman" pitchFamily="18" charset="0"/>
                <a:cs typeface="Times New Roman" pitchFamily="18" charset="0"/>
              </a:rPr>
              <a:t> </a:t>
            </a:r>
          </a:p>
          <a:p>
            <a:pPr algn="just">
              <a:buFont typeface="Arial" pitchFamily="34" charset="0"/>
              <a:buChar char="•"/>
              <a:defRPr/>
            </a:pPr>
            <a:r>
              <a:rPr lang="en-US" sz="2000" dirty="0" smtClean="0">
                <a:latin typeface="Times New Roman" pitchFamily="18" charset="0"/>
                <a:cs typeface="Times New Roman" pitchFamily="18" charset="0"/>
              </a:rPr>
              <a:t>They evaluate all people as outstanding and to give inflated ratings rather than true assessments of performance. </a:t>
            </a:r>
          </a:p>
          <a:p>
            <a:pPr algn="just">
              <a:buFont typeface="Arial" pitchFamily="34" charset="0"/>
              <a:buChar char="•"/>
              <a:defRPr/>
            </a:pPr>
            <a:endParaRPr lang="en-US" sz="2000" dirty="0" smtClean="0">
              <a:latin typeface="Times New Roman" pitchFamily="18" charset="0"/>
              <a:cs typeface="Times New Roman" pitchFamily="18" charset="0"/>
            </a:endParaRPr>
          </a:p>
          <a:p>
            <a:pPr algn="just">
              <a:buFont typeface="Arial" pitchFamily="34" charset="0"/>
              <a:buChar char="•"/>
              <a:defRPr/>
            </a:pPr>
            <a:r>
              <a:rPr lang="en-US" sz="2000" dirty="0" smtClean="0">
                <a:latin typeface="Times New Roman" pitchFamily="18" charset="0"/>
                <a:cs typeface="Times New Roman" pitchFamily="18" charset="0"/>
              </a:rPr>
              <a:t>The assessors do not know on what factors that should be given priority. For ex: some may give priority for quantum of work done while others may consider quality of work.</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866900"/>
          </a:xfrm>
          <a:prstGeom prst="rect">
            <a:avLst/>
          </a:prstGeom>
          <a:noFill/>
        </p:spPr>
      </p:pic>
      <p:sp>
        <p:nvSpPr>
          <p:cNvPr id="4" name="TextBox 3"/>
          <p:cNvSpPr txBox="1"/>
          <p:nvPr/>
        </p:nvSpPr>
        <p:spPr>
          <a:xfrm>
            <a:off x="2514600" y="685800"/>
            <a:ext cx="3768980" cy="584775"/>
          </a:xfrm>
          <a:prstGeom prst="rect">
            <a:avLst/>
          </a:prstGeom>
          <a:noFill/>
        </p:spPr>
        <p:txBody>
          <a:bodyPr wrap="none" rtlCol="0">
            <a:spAutoFit/>
          </a:bodyPr>
          <a:lstStyle/>
          <a:p>
            <a:r>
              <a:rPr lang="en-US" sz="3200" b="1" dirty="0" smtClean="0"/>
              <a:t>LENIENCY TENDENCY</a:t>
            </a:r>
            <a:endParaRPr lang="en-US" sz="3200" b="1"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59340"/>
            <a:ext cx="9144000" cy="3785652"/>
          </a:xfrm>
          <a:prstGeom prst="rect">
            <a:avLst/>
          </a:prstGeom>
        </p:spPr>
        <p:txBody>
          <a:bodyPr wrap="square">
            <a:spAutoFit/>
          </a:bodyPr>
          <a:lstStyle/>
          <a:p>
            <a:pPr algn="just">
              <a:buFont typeface="Arial" pitchFamily="34" charset="0"/>
              <a:buChar char="•"/>
            </a:pPr>
            <a:r>
              <a:rPr lang="en-US" sz="2000" dirty="0" smtClean="0">
                <a:latin typeface="Times New Roman" pitchFamily="18" charset="0"/>
                <a:cs typeface="Times New Roman" pitchFamily="18" charset="0"/>
              </a:rPr>
              <a:t>Conduct an open meeting with the appraisers </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Explain on what basis employees should be rated(quality or quantity)</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Encourage everyone to comment on each other’s achievements and areas requiring improvement.</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The appraiser should tell the truth and reality to the management about  his subordinates.</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Conduct counseling to the employees and tell them the reasons of appraisal and its consequences.</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524000"/>
          </a:xfrm>
          <a:prstGeom prst="rect">
            <a:avLst/>
          </a:prstGeom>
          <a:noFill/>
        </p:spPr>
      </p:pic>
      <p:sp>
        <p:nvSpPr>
          <p:cNvPr id="4" name="TextBox 3"/>
          <p:cNvSpPr txBox="1"/>
          <p:nvPr/>
        </p:nvSpPr>
        <p:spPr>
          <a:xfrm>
            <a:off x="533400" y="381000"/>
            <a:ext cx="8229600" cy="1077218"/>
          </a:xfrm>
          <a:prstGeom prst="rect">
            <a:avLst/>
          </a:prstGeom>
          <a:noFill/>
        </p:spPr>
        <p:txBody>
          <a:bodyPr wrap="square" rtlCol="0">
            <a:spAutoFit/>
          </a:bodyPr>
          <a:lstStyle/>
          <a:p>
            <a:pPr algn="ctr"/>
            <a:r>
              <a:rPr lang="en-US" sz="3200" b="1" dirty="0" smtClean="0"/>
              <a:t>HOW TO MINIMIZES THE PROBLEMS OF PERFORMANCE APPRAISAL</a:t>
            </a:r>
            <a:endParaRPr lang="en-US" sz="3200" b="1"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59340"/>
            <a:ext cx="8915400" cy="2246769"/>
          </a:xfrm>
          <a:prstGeom prst="rect">
            <a:avLst/>
          </a:prstGeom>
        </p:spPr>
        <p:txBody>
          <a:bodyPr wrap="square">
            <a:spAutoFit/>
          </a:bodyPr>
          <a:lstStyle/>
          <a:p>
            <a:pPr algn="just"/>
            <a:r>
              <a:rPr lang="en-US" sz="2000" dirty="0" smtClean="0"/>
              <a:t>An industrial accident may be defined as “an occurrence which interrupts or interferes with the orderly progress of work in an industrial establishment.</a:t>
            </a:r>
          </a:p>
          <a:p>
            <a:pPr algn="just"/>
            <a:r>
              <a:rPr lang="en-US" sz="2000" dirty="0" smtClean="0"/>
              <a:t> </a:t>
            </a:r>
          </a:p>
          <a:p>
            <a:pPr algn="just"/>
            <a:r>
              <a:rPr lang="en-US" sz="2000" dirty="0" smtClean="0"/>
              <a:t>According to the Factories Act of 1948, it is “an occurrence in an industrial establishment causing bodily injury to a person which makes him unfit to resume his duties in the next 48 hours.</a:t>
            </a:r>
          </a:p>
          <a:p>
            <a:pPr algn="just"/>
            <a:endParaRPr lang="en-US" sz="2000" dirty="0" smtClean="0"/>
          </a:p>
        </p:txBody>
      </p:sp>
      <p:sp>
        <p:nvSpPr>
          <p:cNvPr id="3" name="TextBox 2"/>
          <p:cNvSpPr txBox="1"/>
          <p:nvPr/>
        </p:nvSpPr>
        <p:spPr>
          <a:xfrm>
            <a:off x="1371600" y="4191000"/>
            <a:ext cx="7391401" cy="2523768"/>
          </a:xfrm>
          <a:prstGeom prst="rect">
            <a:avLst/>
          </a:prstGeom>
          <a:noFill/>
        </p:spPr>
        <p:txBody>
          <a:bodyPr wrap="square" rtlCol="0">
            <a:spAutoFit/>
          </a:bodyPr>
          <a:lstStyle/>
          <a:p>
            <a:pPr algn="just"/>
            <a:r>
              <a:rPr lang="en-US" sz="2000" dirty="0" smtClean="0"/>
              <a:t>Some employees are more accident prone as compared to others. According to T.W. </a:t>
            </a:r>
            <a:r>
              <a:rPr lang="en-US" sz="2000" dirty="0" err="1" smtClean="0"/>
              <a:t>Harell</a:t>
            </a:r>
            <a:r>
              <a:rPr lang="en-US" sz="2000" dirty="0" smtClean="0"/>
              <a:t>, “Accident proneness is the continuing tendency of a person to have accidents as a result of his stable and persisting characteristics”. If two individuals are working on similar machines under identical circumstances, one may commit more accidents than the other. The former employee will be called an accident-prone operator. </a:t>
            </a:r>
          </a:p>
          <a:p>
            <a:endParaRPr lang="en-US" dirty="0"/>
          </a:p>
        </p:txBody>
      </p:sp>
      <p:pic>
        <p:nvPicPr>
          <p:cNvPr id="4" name="Picture 3" descr="C:\Users\hp\Desktop\PMPE IMAGES\teal-bumpy-header.jpg"/>
          <p:cNvPicPr>
            <a:picLocks noChangeAspect="1" noChangeArrowheads="1"/>
          </p:cNvPicPr>
          <p:nvPr/>
        </p:nvPicPr>
        <p:blipFill>
          <a:blip r:embed="rId2" cstate="print"/>
          <a:srcRect/>
          <a:stretch>
            <a:fillRect/>
          </a:stretch>
        </p:blipFill>
        <p:spPr bwMode="auto">
          <a:xfrm>
            <a:off x="0" y="0"/>
            <a:ext cx="9144000" cy="1524000"/>
          </a:xfrm>
          <a:prstGeom prst="rect">
            <a:avLst/>
          </a:prstGeom>
          <a:noFill/>
        </p:spPr>
      </p:pic>
      <p:sp>
        <p:nvSpPr>
          <p:cNvPr id="5" name="TextBox 4"/>
          <p:cNvSpPr txBox="1"/>
          <p:nvPr/>
        </p:nvSpPr>
        <p:spPr>
          <a:xfrm>
            <a:off x="1905000" y="533400"/>
            <a:ext cx="4251870" cy="584775"/>
          </a:xfrm>
          <a:prstGeom prst="rect">
            <a:avLst/>
          </a:prstGeom>
          <a:noFill/>
        </p:spPr>
        <p:txBody>
          <a:bodyPr wrap="none" rtlCol="0">
            <a:spAutoFit/>
          </a:bodyPr>
          <a:lstStyle/>
          <a:p>
            <a:r>
              <a:rPr lang="en-US" sz="3200" b="1" dirty="0" smtClean="0"/>
              <a:t>INDUSTRIAL ACCIDENTS</a:t>
            </a:r>
            <a:endParaRPr lang="en-US" sz="3200" b="1"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10161"/>
            <a:ext cx="9144000" cy="1323439"/>
          </a:xfrm>
          <a:prstGeom prst="rect">
            <a:avLst/>
          </a:prstGeom>
        </p:spPr>
        <p:txBody>
          <a:bodyPr wrap="square">
            <a:spAutoFit/>
          </a:bodyPr>
          <a:lstStyle/>
          <a:p>
            <a:pPr algn="just"/>
            <a:r>
              <a:rPr lang="en-US" sz="2000" dirty="0" smtClean="0"/>
              <a:t>Accidents are undesirable because of both humanitarian and economic reasons. Even a minor accident may bring down the morale of the workers. Whenever an accident occurs, it leads to wastage of time of the employees involved in the accident and that of the organization. </a:t>
            </a:r>
          </a:p>
        </p:txBody>
      </p:sp>
      <p:sp>
        <p:nvSpPr>
          <p:cNvPr id="3" name="TextBox 2"/>
          <p:cNvSpPr txBox="1"/>
          <p:nvPr/>
        </p:nvSpPr>
        <p:spPr>
          <a:xfrm>
            <a:off x="0" y="2209800"/>
            <a:ext cx="9144000" cy="2862322"/>
          </a:xfrm>
          <a:prstGeom prst="rect">
            <a:avLst/>
          </a:prstGeom>
          <a:noFill/>
        </p:spPr>
        <p:txBody>
          <a:bodyPr wrap="square" rtlCol="0">
            <a:spAutoFit/>
          </a:bodyPr>
          <a:lstStyle/>
          <a:p>
            <a:pPr algn="just"/>
            <a:r>
              <a:rPr lang="en-US" sz="2000" dirty="0" smtClean="0"/>
              <a:t>According to T.W. </a:t>
            </a:r>
            <a:r>
              <a:rPr lang="en-US" sz="2000" dirty="0" err="1" smtClean="0"/>
              <a:t>Harell</a:t>
            </a:r>
            <a:r>
              <a:rPr lang="en-US" sz="2000" dirty="0" smtClean="0"/>
              <a:t>, “Accidents are not only expensive, but they also lower the morale of the workers and in addition result in lower production</a:t>
            </a:r>
            <a:endParaRPr lang="en-US" sz="2000" b="1" dirty="0" smtClean="0"/>
          </a:p>
          <a:p>
            <a:pPr algn="just"/>
            <a:r>
              <a:rPr lang="en-US" sz="2000" dirty="0" smtClean="0"/>
              <a:t>Happening of any event which creates the obstacles in the path of smooth conduct of work and the worker is unable to perform his work either temporarily or permanently is called an accident..</a:t>
            </a:r>
          </a:p>
          <a:p>
            <a:pPr algn="just"/>
            <a:r>
              <a:rPr lang="en-US" sz="2000" dirty="0" smtClean="0"/>
              <a:t> </a:t>
            </a:r>
          </a:p>
          <a:p>
            <a:pPr algn="just"/>
            <a:r>
              <a:rPr lang="en-US" sz="2000" dirty="0" smtClean="0"/>
              <a:t>Therefore, every occurrence which may injure a worker is not an accident. The injury inflicted on the worker should be serious which makes him unfit to perform his job for the minimum period of two days. </a:t>
            </a:r>
            <a:endParaRPr lang="en-US" sz="2000"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28800"/>
            <a:ext cx="9144000" cy="3785652"/>
          </a:xfrm>
          <a:prstGeom prst="rect">
            <a:avLst/>
          </a:prstGeom>
        </p:spPr>
        <p:txBody>
          <a:bodyPr wrap="square">
            <a:spAutoFit/>
          </a:bodyPr>
          <a:lstStyle/>
          <a:p>
            <a:pPr algn="just"/>
            <a:r>
              <a:rPr lang="en-US" sz="2000" dirty="0" smtClean="0"/>
              <a:t>1. Untrained and unskilled persons are more prone to accidents than trained and skilled ones.</a:t>
            </a:r>
          </a:p>
          <a:p>
            <a:pPr algn="just"/>
            <a:r>
              <a:rPr lang="en-US" sz="2000" dirty="0" smtClean="0"/>
              <a:t>2. Emotionally maladjusted persons are more prone to accidents than emotionally well-adjusted ones.</a:t>
            </a:r>
          </a:p>
          <a:p>
            <a:pPr algn="just"/>
            <a:r>
              <a:rPr lang="en-US" sz="2000" dirty="0" smtClean="0"/>
              <a:t>3. Persons who take unusual risk are more prone to accidents than those who take moderate risk.</a:t>
            </a:r>
          </a:p>
          <a:p>
            <a:pPr algn="just"/>
            <a:r>
              <a:rPr lang="en-US" sz="2000" dirty="0" smtClean="0"/>
              <a:t>4. Alcoholic and drug addict persons are more prone to accidents than those who are away from such vices.</a:t>
            </a:r>
          </a:p>
          <a:p>
            <a:pPr algn="just"/>
            <a:r>
              <a:rPr lang="en-US" sz="2000" dirty="0" smtClean="0"/>
              <a:t>5. Persons who work under stress caused by their personal factors are more prone to accidents than those who do not.</a:t>
            </a:r>
          </a:p>
          <a:p>
            <a:pPr algn="just"/>
            <a:r>
              <a:rPr lang="en-US" sz="2000" dirty="0" smtClean="0"/>
              <a:t>6. Male workers are more prone to accidents than female workers because the latter adopt safety measures with more precaution.</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524000"/>
          </a:xfrm>
          <a:prstGeom prst="rect">
            <a:avLst/>
          </a:prstGeom>
          <a:noFill/>
        </p:spPr>
      </p:pic>
      <p:sp>
        <p:nvSpPr>
          <p:cNvPr id="4" name="TextBox 3"/>
          <p:cNvSpPr txBox="1"/>
          <p:nvPr/>
        </p:nvSpPr>
        <p:spPr>
          <a:xfrm>
            <a:off x="228600" y="228600"/>
            <a:ext cx="8974508" cy="584775"/>
          </a:xfrm>
          <a:prstGeom prst="rect">
            <a:avLst/>
          </a:prstGeom>
          <a:noFill/>
        </p:spPr>
        <p:txBody>
          <a:bodyPr wrap="none" rtlCol="0">
            <a:spAutoFit/>
          </a:bodyPr>
          <a:lstStyle/>
          <a:p>
            <a:r>
              <a:rPr lang="en-US" sz="3200" b="1" dirty="0" smtClean="0"/>
              <a:t>6 PERSONAL CHARATERISTICS CAUSING ACCIDENTS </a:t>
            </a:r>
            <a:endParaRPr lang="en-US" sz="3200" b="1"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057400"/>
            <a:ext cx="8229600" cy="3416320"/>
          </a:xfrm>
          <a:prstGeom prst="rect">
            <a:avLst/>
          </a:prstGeom>
        </p:spPr>
        <p:txBody>
          <a:bodyPr wrap="square">
            <a:spAutoFit/>
          </a:bodyPr>
          <a:lstStyle/>
          <a:p>
            <a:pPr algn="just"/>
            <a:r>
              <a:rPr lang="en-US" dirty="0" smtClean="0"/>
              <a:t>The expansion, improvement in the existing factories and establishment of the new industries has increased the industrial hazards and accidents. </a:t>
            </a:r>
          </a:p>
          <a:p>
            <a:pPr algn="just"/>
            <a:r>
              <a:rPr lang="en-US" dirty="0" smtClean="0"/>
              <a:t>Accident can take place any time at any place due to little carelessness.</a:t>
            </a:r>
          </a:p>
          <a:p>
            <a:pPr algn="just"/>
            <a:r>
              <a:rPr lang="en-US" dirty="0" smtClean="0"/>
              <a:t> A worker is crushed under the heavy wheels or falls in boiled liquid or the chain of crane gets broken and number of workers die due to various reasons.</a:t>
            </a:r>
          </a:p>
          <a:p>
            <a:pPr algn="just"/>
            <a:r>
              <a:rPr lang="en-US" dirty="0" smtClean="0"/>
              <a:t>Industrial accidents may take place due to the carelessness of workers, defective machinery, dirty and slippery floors, defective lightening system, inadequate training to workers etc. </a:t>
            </a:r>
          </a:p>
          <a:p>
            <a:pPr algn="just"/>
            <a:r>
              <a:rPr lang="en-US" dirty="0" smtClean="0"/>
              <a:t>An accident is  an unpleasant, unexpected and sudden incident, yet it does not just happen, it is caused and therefore it is essential to find out if possible specific cause/causes for each particular incident leading to an accident for its future preventions. </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524000"/>
          </a:xfrm>
          <a:prstGeom prst="rect">
            <a:avLst/>
          </a:prstGeom>
          <a:noFill/>
        </p:spPr>
      </p:pic>
      <p:sp>
        <p:nvSpPr>
          <p:cNvPr id="4" name="TextBox 3"/>
          <p:cNvSpPr txBox="1"/>
          <p:nvPr/>
        </p:nvSpPr>
        <p:spPr>
          <a:xfrm>
            <a:off x="685800" y="381000"/>
            <a:ext cx="7597529" cy="584775"/>
          </a:xfrm>
          <a:prstGeom prst="rect">
            <a:avLst/>
          </a:prstGeom>
          <a:noFill/>
        </p:spPr>
        <p:txBody>
          <a:bodyPr wrap="none" rtlCol="0">
            <a:spAutoFit/>
          </a:bodyPr>
          <a:lstStyle/>
          <a:p>
            <a:r>
              <a:rPr lang="en-US" sz="3200" b="1" dirty="0" smtClean="0"/>
              <a:t>6 MAIN CAUSES OF INDUSTRIAL ACCIDENTS</a:t>
            </a:r>
            <a:endParaRPr lang="en-US" sz="3200" b="1"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24000"/>
            <a:ext cx="9144000" cy="3785652"/>
          </a:xfrm>
          <a:prstGeom prst="rect">
            <a:avLst/>
          </a:prstGeom>
        </p:spPr>
        <p:txBody>
          <a:bodyPr wrap="square">
            <a:spAutoFit/>
          </a:bodyPr>
          <a:lstStyle/>
          <a:p>
            <a:pPr algn="just"/>
            <a:r>
              <a:rPr lang="en-US" sz="2000" dirty="0" err="1" smtClean="0"/>
              <a:t>i</a:t>
            </a:r>
            <a:r>
              <a:rPr lang="en-US" sz="2000" dirty="0" smtClean="0"/>
              <a:t>) Defective and old machines </a:t>
            </a:r>
          </a:p>
          <a:p>
            <a:pPr algn="just"/>
            <a:r>
              <a:rPr lang="en-US" sz="2000" dirty="0" smtClean="0"/>
              <a:t>ii) Poor maintenance of machines, tools,</a:t>
            </a:r>
          </a:p>
          <a:p>
            <a:pPr algn="just"/>
            <a:r>
              <a:rPr lang="en-US" sz="2000" dirty="0" smtClean="0"/>
              <a:t>iii) Not using the safety guards while working on the machines </a:t>
            </a:r>
          </a:p>
          <a:p>
            <a:pPr algn="just"/>
            <a:r>
              <a:rPr lang="en-US" sz="2000" dirty="0" smtClean="0"/>
              <a:t>iv) No fencing of dangerous machines </a:t>
            </a:r>
          </a:p>
          <a:p>
            <a:pPr algn="just"/>
            <a:r>
              <a:rPr lang="en-US" sz="2000" dirty="0" smtClean="0"/>
              <a:t>v) Lack of good working conditions available to the workers at their work place </a:t>
            </a:r>
          </a:p>
          <a:p>
            <a:pPr algn="just"/>
            <a:r>
              <a:rPr lang="en-US" sz="2000" dirty="0" smtClean="0"/>
              <a:t>vi) Unguarded and improperly adjusted machines </a:t>
            </a:r>
          </a:p>
          <a:p>
            <a:pPr algn="just"/>
            <a:r>
              <a:rPr lang="en-US" sz="2000" dirty="0" smtClean="0"/>
              <a:t>vii) Hazardous arrangement of machines i.e., overcrowding machines </a:t>
            </a:r>
          </a:p>
          <a:p>
            <a:pPr algn="just"/>
            <a:r>
              <a:rPr lang="en-US" sz="2000" dirty="0" smtClean="0"/>
              <a:t>viii) Defective and inadequate safety devices </a:t>
            </a:r>
          </a:p>
          <a:p>
            <a:pPr algn="just"/>
            <a:r>
              <a:rPr lang="en-US" sz="2000" dirty="0" smtClean="0"/>
              <a:t>ix) Unsuitable tools </a:t>
            </a:r>
          </a:p>
          <a:p>
            <a:pPr algn="just"/>
            <a:r>
              <a:rPr lang="en-US" sz="2000" dirty="0" smtClean="0"/>
              <a:t>x) Defective tools i.e. dull, damaged and without handle tools </a:t>
            </a:r>
          </a:p>
          <a:p>
            <a:pPr algn="just"/>
            <a:r>
              <a:rPr lang="en-US" sz="2000" dirty="0" smtClean="0"/>
              <a:t>xi) Inflammable material </a:t>
            </a:r>
          </a:p>
          <a:p>
            <a:pPr algn="just"/>
            <a:r>
              <a:rPr lang="en-US" sz="2000" dirty="0" smtClean="0"/>
              <a:t>xii) Hot and poisonous material. </a:t>
            </a:r>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990600"/>
          </a:xfrm>
          <a:prstGeom prst="rect">
            <a:avLst/>
          </a:prstGeom>
          <a:noFill/>
        </p:spPr>
      </p:pic>
      <p:sp>
        <p:nvSpPr>
          <p:cNvPr id="4" name="TextBox 3"/>
          <p:cNvSpPr txBox="1"/>
          <p:nvPr/>
        </p:nvSpPr>
        <p:spPr>
          <a:xfrm>
            <a:off x="2286000" y="228600"/>
            <a:ext cx="4096571" cy="584775"/>
          </a:xfrm>
          <a:prstGeom prst="rect">
            <a:avLst/>
          </a:prstGeom>
          <a:noFill/>
        </p:spPr>
        <p:txBody>
          <a:bodyPr wrap="none" rtlCol="0">
            <a:spAutoFit/>
          </a:bodyPr>
          <a:lstStyle/>
          <a:p>
            <a:r>
              <a:rPr lang="en-US" sz="3200" b="1" dirty="0" smtClean="0"/>
              <a:t>CAUSES 1  - TECHNICAL</a:t>
            </a:r>
            <a:endParaRPr lang="en-US" sz="3200" b="1"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28800"/>
            <a:ext cx="8991600" cy="3477875"/>
          </a:xfrm>
          <a:prstGeom prst="rect">
            <a:avLst/>
          </a:prstGeom>
        </p:spPr>
        <p:txBody>
          <a:bodyPr wrap="square">
            <a:spAutoFit/>
          </a:bodyPr>
          <a:lstStyle/>
          <a:p>
            <a:pPr algn="just"/>
            <a:r>
              <a:rPr lang="en-US" sz="2000" dirty="0" smtClean="0"/>
              <a:t>(</a:t>
            </a:r>
            <a:r>
              <a:rPr lang="en-US" sz="2000" dirty="0" err="1" smtClean="0"/>
              <a:t>i</a:t>
            </a:r>
            <a:r>
              <a:rPr lang="en-US" sz="2000" dirty="0" smtClean="0"/>
              <a:t>) </a:t>
            </a:r>
            <a:r>
              <a:rPr lang="en-US" sz="2000" b="1" dirty="0" smtClean="0"/>
              <a:t>Job Itself </a:t>
            </a:r>
            <a:r>
              <a:rPr lang="en-US" sz="2000" dirty="0" smtClean="0"/>
              <a:t>– Some jobs are inherently more dangerous and complicated than others, such as the job of crane man in comparison to that of supervisor. </a:t>
            </a:r>
          </a:p>
          <a:p>
            <a:pPr algn="just"/>
            <a:endParaRPr lang="en-US" sz="2000" dirty="0" smtClean="0"/>
          </a:p>
          <a:p>
            <a:pPr algn="just"/>
            <a:r>
              <a:rPr lang="en-US" sz="2000" dirty="0" smtClean="0"/>
              <a:t>(ii) </a:t>
            </a:r>
            <a:r>
              <a:rPr lang="en-US" sz="2000" b="1" dirty="0" smtClean="0"/>
              <a:t>Work Schedules </a:t>
            </a:r>
            <a:r>
              <a:rPr lang="en-US" sz="2000" dirty="0" smtClean="0"/>
              <a:t>– The occurrence of accident is also affected by the work schedule. Accidents usually do not occur in the early hours of the work day, but occur late in the day. </a:t>
            </a:r>
          </a:p>
          <a:p>
            <a:pPr algn="just"/>
            <a:endParaRPr lang="en-US" sz="2000" dirty="0" smtClean="0"/>
          </a:p>
          <a:p>
            <a:pPr algn="just"/>
            <a:r>
              <a:rPr lang="en-US" sz="2000" dirty="0" smtClean="0"/>
              <a:t>(iii) </a:t>
            </a:r>
            <a:r>
              <a:rPr lang="en-US" sz="2000" b="1" dirty="0" smtClean="0"/>
              <a:t>Psychological Climate of Work Place </a:t>
            </a:r>
            <a:r>
              <a:rPr lang="en-US" sz="2000" dirty="0" smtClean="0"/>
              <a:t>– Psychological climate of the work place also affects the accident rate. According to psychologists, the root causes of accident are psychological, mental, and emotional imbalances. </a:t>
            </a:r>
          </a:p>
          <a:p>
            <a:pPr algn="just"/>
            <a:endParaRPr lang="en-US" sz="2000" dirty="0" smtClean="0"/>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524000"/>
          </a:xfrm>
          <a:prstGeom prst="rect">
            <a:avLst/>
          </a:prstGeom>
          <a:noFill/>
        </p:spPr>
      </p:pic>
      <p:sp>
        <p:nvSpPr>
          <p:cNvPr id="4" name="TextBox 3"/>
          <p:cNvSpPr txBox="1"/>
          <p:nvPr/>
        </p:nvSpPr>
        <p:spPr>
          <a:xfrm>
            <a:off x="2133600" y="457200"/>
            <a:ext cx="4739952" cy="584775"/>
          </a:xfrm>
          <a:prstGeom prst="rect">
            <a:avLst/>
          </a:prstGeom>
          <a:noFill/>
        </p:spPr>
        <p:txBody>
          <a:bodyPr wrap="none" rtlCol="0">
            <a:spAutoFit/>
          </a:bodyPr>
          <a:lstStyle/>
          <a:p>
            <a:r>
              <a:rPr lang="en-US" sz="3200" b="1" dirty="0" smtClean="0"/>
              <a:t>OTHER TECHNICAL CAUSES</a:t>
            </a:r>
            <a:endParaRPr lang="en-US" sz="3200" b="1"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752600"/>
            <a:ext cx="9144000" cy="3785652"/>
          </a:xfrm>
          <a:prstGeom prst="rect">
            <a:avLst/>
          </a:prstGeom>
        </p:spPr>
        <p:txBody>
          <a:bodyPr wrap="square">
            <a:spAutoFit/>
          </a:bodyPr>
          <a:lstStyle/>
          <a:p>
            <a:pPr algn="just"/>
            <a:r>
              <a:rPr lang="en-US" sz="2000" dirty="0" smtClean="0"/>
              <a:t>The second category includes the psychological causes which lead to the accidents in the industry. </a:t>
            </a:r>
          </a:p>
          <a:p>
            <a:pPr algn="just"/>
            <a:endParaRPr lang="en-US" sz="2000" b="1" dirty="0" smtClean="0"/>
          </a:p>
          <a:p>
            <a:pPr algn="just"/>
            <a:r>
              <a:rPr lang="en-US" sz="2000" b="1" dirty="0" smtClean="0"/>
              <a:t>Some of these causes are listed below:</a:t>
            </a:r>
            <a:endParaRPr lang="en-US" sz="2000" dirty="0" smtClean="0"/>
          </a:p>
          <a:p>
            <a:pPr algn="just"/>
            <a:r>
              <a:rPr lang="en-US" sz="2000" dirty="0" smtClean="0"/>
              <a:t>(</a:t>
            </a:r>
            <a:r>
              <a:rPr lang="en-US" sz="2000" dirty="0" err="1" smtClean="0"/>
              <a:t>i</a:t>
            </a:r>
            <a:r>
              <a:rPr lang="en-US" sz="2000" dirty="0" smtClean="0"/>
              <a:t>) Fatigue </a:t>
            </a:r>
          </a:p>
          <a:p>
            <a:pPr algn="just"/>
            <a:r>
              <a:rPr lang="en-US" sz="2000" dirty="0" smtClean="0"/>
              <a:t>(ii) Over work </a:t>
            </a:r>
          </a:p>
          <a:p>
            <a:pPr algn="just"/>
            <a:r>
              <a:rPr lang="en-US" sz="2000" dirty="0" smtClean="0"/>
              <a:t>(iii) Monotony </a:t>
            </a:r>
          </a:p>
          <a:p>
            <a:pPr algn="just"/>
            <a:r>
              <a:rPr lang="en-US" sz="2000" dirty="0" smtClean="0"/>
              <a:t>(iv) Mental disorder </a:t>
            </a:r>
          </a:p>
          <a:p>
            <a:pPr algn="just"/>
            <a:r>
              <a:rPr lang="en-US" sz="2000" dirty="0" smtClean="0"/>
              <a:t>(v) Emotional imbalance </a:t>
            </a:r>
          </a:p>
          <a:p>
            <a:pPr algn="just"/>
            <a:r>
              <a:rPr lang="en-US" sz="2000" dirty="0" smtClean="0"/>
              <a:t>(vi) High anxiety level </a:t>
            </a:r>
          </a:p>
          <a:p>
            <a:pPr algn="just"/>
            <a:r>
              <a:rPr lang="en-US" sz="2000" dirty="0" smtClean="0"/>
              <a:t>(vii) Fear, nervousness, and impulsiveness </a:t>
            </a:r>
          </a:p>
          <a:p>
            <a:pPr algn="just"/>
            <a:r>
              <a:rPr lang="en-US" sz="2000" dirty="0" smtClean="0"/>
              <a:t>(viii) Carelessness.</a:t>
            </a:r>
            <a:endParaRPr lang="en-US" sz="2000" dirty="0"/>
          </a:p>
        </p:txBody>
      </p:sp>
      <p:pic>
        <p:nvPicPr>
          <p:cNvPr id="3" name="Picture 2" descr="C:\Users\hp\Desktop\PMPE IMAGES\teal-bumpy-header.jpg"/>
          <p:cNvPicPr>
            <a:picLocks noChangeAspect="1" noChangeArrowheads="1"/>
          </p:cNvPicPr>
          <p:nvPr/>
        </p:nvPicPr>
        <p:blipFill>
          <a:blip r:embed="rId2" cstate="print"/>
          <a:srcRect/>
          <a:stretch>
            <a:fillRect/>
          </a:stretch>
        </p:blipFill>
        <p:spPr bwMode="auto">
          <a:xfrm>
            <a:off x="0" y="0"/>
            <a:ext cx="9144000" cy="1524000"/>
          </a:xfrm>
          <a:prstGeom prst="rect">
            <a:avLst/>
          </a:prstGeom>
          <a:noFill/>
        </p:spPr>
      </p:pic>
      <p:sp>
        <p:nvSpPr>
          <p:cNvPr id="4" name="TextBox 3"/>
          <p:cNvSpPr txBox="1"/>
          <p:nvPr/>
        </p:nvSpPr>
        <p:spPr>
          <a:xfrm>
            <a:off x="2209800" y="457200"/>
            <a:ext cx="4735335" cy="584775"/>
          </a:xfrm>
          <a:prstGeom prst="rect">
            <a:avLst/>
          </a:prstGeom>
          <a:noFill/>
        </p:spPr>
        <p:txBody>
          <a:bodyPr wrap="none" rtlCol="0">
            <a:spAutoFit/>
          </a:bodyPr>
          <a:lstStyle/>
          <a:p>
            <a:r>
              <a:rPr lang="en-US" sz="3200" b="1" dirty="0" smtClean="0"/>
              <a:t>CAUSES 2 – PSYCOLOGICAL</a:t>
            </a:r>
            <a:endParaRPr lang="en-US" sz="32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1052</TotalTime>
  <Words>12063</Words>
  <Application>Microsoft Office PowerPoint</Application>
  <PresentationFormat>On-screen Show (4:3)</PresentationFormat>
  <Paragraphs>1060</Paragraphs>
  <Slides>150</Slides>
  <Notes>0</Notes>
  <HiddenSlides>0</HiddenSlides>
  <MMClips>0</MMClips>
  <ScaleCrop>false</ScaleCrop>
  <HeadingPairs>
    <vt:vector size="4" baseType="variant">
      <vt:variant>
        <vt:lpstr>Theme</vt:lpstr>
      </vt:variant>
      <vt:variant>
        <vt:i4>1</vt:i4>
      </vt:variant>
      <vt:variant>
        <vt:lpstr>Slide Titles</vt:lpstr>
      </vt:variant>
      <vt:variant>
        <vt:i4>150</vt:i4>
      </vt:variant>
    </vt:vector>
  </HeadingPairs>
  <TitlesOfParts>
    <vt:vector size="151"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ppk</cp:lastModifiedBy>
  <cp:revision>361</cp:revision>
  <dcterms:created xsi:type="dcterms:W3CDTF">2020-08-23T05:44:24Z</dcterms:created>
  <dcterms:modified xsi:type="dcterms:W3CDTF">2021-07-04T17:21:08Z</dcterms:modified>
</cp:coreProperties>
</file>